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5" r:id="rId3"/>
    <p:sldId id="257" r:id="rId4"/>
    <p:sldId id="278" r:id="rId5"/>
    <p:sldId id="273" r:id="rId6"/>
    <p:sldId id="274" r:id="rId7"/>
    <p:sldId id="260" r:id="rId8"/>
    <p:sldId id="266" r:id="rId9"/>
    <p:sldId id="267" r:id="rId10"/>
    <p:sldId id="268" r:id="rId11"/>
    <p:sldId id="276" r:id="rId12"/>
    <p:sldId id="271" r:id="rId13"/>
    <p:sldId id="272" r:id="rId14"/>
    <p:sldId id="263" r:id="rId15"/>
    <p:sldId id="261" r:id="rId16"/>
    <p:sldId id="262" r:id="rId17"/>
    <p:sldId id="264" r:id="rId18"/>
    <p:sldId id="277" r:id="rId19"/>
    <p:sldId id="265" r:id="rId20"/>
    <p:sldId id="280" r:id="rId21"/>
    <p:sldId id="279" r:id="rId22"/>
    <p:sldId id="282" r:id="rId23"/>
    <p:sldId id="283" r:id="rId24"/>
    <p:sldId id="284" r:id="rId25"/>
    <p:sldId id="285" r:id="rId26"/>
    <p:sldId id="286" r:id="rId27"/>
    <p:sldId id="287" r:id="rId28"/>
    <p:sldId id="281"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autoAdjust="0"/>
    <p:restoredTop sz="86444" autoAdjust="0"/>
  </p:normalViewPr>
  <p:slideViewPr>
    <p:cSldViewPr>
      <p:cViewPr>
        <p:scale>
          <a:sx n="45" d="100"/>
          <a:sy n="45" d="100"/>
        </p:scale>
        <p:origin x="-1050" y="-462"/>
      </p:cViewPr>
      <p:guideLst>
        <p:guide orient="horz" pos="2160"/>
        <p:guide pos="2880"/>
      </p:guideLst>
    </p:cSldViewPr>
  </p:slideViewPr>
  <p:outlineViewPr>
    <p:cViewPr>
      <p:scale>
        <a:sx n="33" d="100"/>
        <a:sy n="33" d="100"/>
      </p:scale>
      <p:origin x="269"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EF726-CB88-485B-988E-C83CDAE008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1C1F9373-E19A-4FD3-86D6-44901C82D8F6}">
      <dgm:prSet phldrT="[文字]" custT="1"/>
      <dgm:spPr>
        <a:solidFill>
          <a:srgbClr val="002060"/>
        </a:solidFill>
      </dgm:spPr>
      <dgm:t>
        <a:bodyPr vert="eaVert"/>
        <a:lstStyle/>
        <a:p>
          <a:r>
            <a:rPr lang="zh-TW" altLang="en-US" sz="3200" b="1" dirty="0" smtClean="0"/>
            <a:t>炮製定義</a:t>
          </a:r>
          <a:endParaRPr lang="zh-TW" altLang="en-US" sz="3200" b="1" dirty="0"/>
        </a:p>
      </dgm:t>
    </dgm:pt>
    <dgm:pt modelId="{195AEF03-FE1E-41A4-B865-251636B50806}" type="parTrans" cxnId="{20331907-63C6-4E23-A499-C19026F9EE21}">
      <dgm:prSet/>
      <dgm:spPr/>
      <dgm:t>
        <a:bodyPr/>
        <a:lstStyle/>
        <a:p>
          <a:endParaRPr lang="zh-TW" altLang="en-US"/>
        </a:p>
      </dgm:t>
    </dgm:pt>
    <dgm:pt modelId="{9325754C-C167-4A09-BC31-9BB73852A081}" type="sibTrans" cxnId="{20331907-63C6-4E23-A499-C19026F9EE21}">
      <dgm:prSet/>
      <dgm:spPr/>
      <dgm:t>
        <a:bodyPr/>
        <a:lstStyle/>
        <a:p>
          <a:endParaRPr lang="zh-TW" altLang="en-US"/>
        </a:p>
      </dgm:t>
    </dgm:pt>
    <dgm:pt modelId="{68C2CDE3-5201-44EA-933E-46C3C27DF852}">
      <dgm:prSet custT="1"/>
      <dgm:spPr>
        <a:solidFill>
          <a:schemeClr val="accent5">
            <a:lumMod val="50000"/>
          </a:schemeClr>
        </a:solidFill>
      </dgm:spPr>
      <dgm:t>
        <a:bodyPr/>
        <a:lstStyle/>
        <a:p>
          <a:r>
            <a:rPr lang="zh-TW" altLang="en-US" sz="2800" b="1" dirty="0" smtClean="0"/>
            <a:t>藥材從淨製、切製、炮製到貯存</a:t>
          </a:r>
          <a:endParaRPr lang="en-US" altLang="zh-TW" sz="2800" b="1" dirty="0" smtClean="0"/>
        </a:p>
        <a:p>
          <a:r>
            <a:rPr lang="zh-TW" altLang="en-US" sz="2800" b="1" dirty="0" smtClean="0"/>
            <a:t>利用物理化學原理改變藥材特性與功能</a:t>
          </a:r>
          <a:endParaRPr lang="zh-TW" altLang="en-US" sz="2800" b="1" dirty="0"/>
        </a:p>
      </dgm:t>
    </dgm:pt>
    <dgm:pt modelId="{2087B9A9-3E91-4D7B-9007-9B2CCA9CB1C0}" type="parTrans" cxnId="{5F1B76F3-BD37-4276-86BA-C2E2567DF799}">
      <dgm:prSet/>
      <dgm:spPr/>
      <dgm:t>
        <a:bodyPr/>
        <a:lstStyle/>
        <a:p>
          <a:endParaRPr lang="zh-TW" altLang="en-US"/>
        </a:p>
      </dgm:t>
    </dgm:pt>
    <dgm:pt modelId="{B6F58F5D-2024-4CED-A737-9CFF3809B52C}" type="sibTrans" cxnId="{5F1B76F3-BD37-4276-86BA-C2E2567DF799}">
      <dgm:prSet/>
      <dgm:spPr/>
      <dgm:t>
        <a:bodyPr/>
        <a:lstStyle/>
        <a:p>
          <a:endParaRPr lang="zh-TW" altLang="en-US"/>
        </a:p>
      </dgm:t>
    </dgm:pt>
    <dgm:pt modelId="{36CB4E64-BF79-415F-902E-E540395F0376}">
      <dgm:prSet/>
      <dgm:spPr>
        <a:solidFill>
          <a:srgbClr val="7030A0"/>
        </a:solidFill>
      </dgm:spPr>
      <dgm:t>
        <a:bodyPr/>
        <a:lstStyle/>
        <a:p>
          <a:r>
            <a:rPr lang="zh-TW" altLang="zh-TW" b="1" dirty="0" smtClean="0"/>
            <a:t>中藥材依醫療、調劑、製劑生產</a:t>
          </a:r>
          <a:endParaRPr lang="en-US" altLang="zh-TW" b="1" dirty="0" smtClean="0"/>
        </a:p>
        <a:p>
          <a:r>
            <a:rPr lang="zh-TW" altLang="zh-TW" b="1" dirty="0" smtClean="0"/>
            <a:t>所需而做各種加工處理方式與技術</a:t>
          </a:r>
          <a:endParaRPr lang="zh-TW" altLang="en-US" b="1" dirty="0" smtClean="0"/>
        </a:p>
      </dgm:t>
    </dgm:pt>
    <dgm:pt modelId="{3B9163FA-CF74-4C72-83BD-DE2B459CAF7A}" type="parTrans" cxnId="{5B4D39E8-67D0-430B-93B9-F2356AA72216}">
      <dgm:prSet/>
      <dgm:spPr/>
      <dgm:t>
        <a:bodyPr/>
        <a:lstStyle/>
        <a:p>
          <a:endParaRPr lang="zh-TW" altLang="en-US"/>
        </a:p>
      </dgm:t>
    </dgm:pt>
    <dgm:pt modelId="{7D1C833E-5314-4AAC-9537-A29B5AD9B488}" type="sibTrans" cxnId="{5B4D39E8-67D0-430B-93B9-F2356AA72216}">
      <dgm:prSet/>
      <dgm:spPr/>
      <dgm:t>
        <a:bodyPr/>
        <a:lstStyle/>
        <a:p>
          <a:endParaRPr lang="zh-TW" altLang="en-US"/>
        </a:p>
      </dgm:t>
    </dgm:pt>
    <dgm:pt modelId="{86B55F62-4A4A-4EC3-B142-41FCAE3F4983}" type="pres">
      <dgm:prSet presAssocID="{03BEF726-CB88-485B-988E-C83CDAE00870}" presName="diagram" presStyleCnt="0">
        <dgm:presLayoutVars>
          <dgm:chPref val="1"/>
          <dgm:dir/>
          <dgm:animOne val="branch"/>
          <dgm:animLvl val="lvl"/>
          <dgm:resizeHandles val="exact"/>
        </dgm:presLayoutVars>
      </dgm:prSet>
      <dgm:spPr/>
      <dgm:t>
        <a:bodyPr/>
        <a:lstStyle/>
        <a:p>
          <a:endParaRPr lang="zh-TW" altLang="en-US"/>
        </a:p>
      </dgm:t>
    </dgm:pt>
    <dgm:pt modelId="{C0BE655D-40AD-43EB-8C6A-5DE3D30901E2}" type="pres">
      <dgm:prSet presAssocID="{1C1F9373-E19A-4FD3-86D6-44901C82D8F6}" presName="root1" presStyleCnt="0"/>
      <dgm:spPr/>
    </dgm:pt>
    <dgm:pt modelId="{CD644495-22B6-481C-A378-C64B9B2BA3FD}" type="pres">
      <dgm:prSet presAssocID="{1C1F9373-E19A-4FD3-86D6-44901C82D8F6}" presName="LevelOneTextNode" presStyleLbl="node0" presStyleIdx="0" presStyleCnt="1" custScaleX="27175" custScaleY="200480" custLinFactNeighborX="-15218" custLinFactNeighborY="-3614">
        <dgm:presLayoutVars>
          <dgm:chPref val="3"/>
        </dgm:presLayoutVars>
      </dgm:prSet>
      <dgm:spPr/>
      <dgm:t>
        <a:bodyPr/>
        <a:lstStyle/>
        <a:p>
          <a:endParaRPr lang="zh-TW" altLang="en-US"/>
        </a:p>
      </dgm:t>
    </dgm:pt>
    <dgm:pt modelId="{086FA1EC-4D80-45F5-8707-43A7E4817523}" type="pres">
      <dgm:prSet presAssocID="{1C1F9373-E19A-4FD3-86D6-44901C82D8F6}" presName="level2hierChild" presStyleCnt="0"/>
      <dgm:spPr/>
    </dgm:pt>
    <dgm:pt modelId="{24E9D59C-1298-4C13-9B86-CC3A13D8D7B9}" type="pres">
      <dgm:prSet presAssocID="{2087B9A9-3E91-4D7B-9007-9B2CCA9CB1C0}" presName="conn2-1" presStyleLbl="parChTrans1D2" presStyleIdx="0" presStyleCnt="2"/>
      <dgm:spPr/>
      <dgm:t>
        <a:bodyPr/>
        <a:lstStyle/>
        <a:p>
          <a:endParaRPr lang="zh-TW" altLang="en-US"/>
        </a:p>
      </dgm:t>
    </dgm:pt>
    <dgm:pt modelId="{2FB3623B-7A20-4D8F-AFAA-CF5C737B59E0}" type="pres">
      <dgm:prSet presAssocID="{2087B9A9-3E91-4D7B-9007-9B2CCA9CB1C0}" presName="connTx" presStyleLbl="parChTrans1D2" presStyleIdx="0" presStyleCnt="2"/>
      <dgm:spPr/>
      <dgm:t>
        <a:bodyPr/>
        <a:lstStyle/>
        <a:p>
          <a:endParaRPr lang="zh-TW" altLang="en-US"/>
        </a:p>
      </dgm:t>
    </dgm:pt>
    <dgm:pt modelId="{CA54A36A-6109-4C0A-B72B-DF4F41FC41FA}" type="pres">
      <dgm:prSet presAssocID="{68C2CDE3-5201-44EA-933E-46C3C27DF852}" presName="root2" presStyleCnt="0"/>
      <dgm:spPr/>
    </dgm:pt>
    <dgm:pt modelId="{E4632F47-FDE3-470A-BC4F-197144BC9983}" type="pres">
      <dgm:prSet presAssocID="{68C2CDE3-5201-44EA-933E-46C3C27DF852}" presName="LevelTwoTextNode" presStyleLbl="node2" presStyleIdx="0" presStyleCnt="2" custScaleX="262906" custLinFactNeighborX="-15948" custLinFactNeighborY="1477">
        <dgm:presLayoutVars>
          <dgm:chPref val="3"/>
        </dgm:presLayoutVars>
      </dgm:prSet>
      <dgm:spPr/>
      <dgm:t>
        <a:bodyPr/>
        <a:lstStyle/>
        <a:p>
          <a:endParaRPr lang="zh-TW" altLang="en-US"/>
        </a:p>
      </dgm:t>
    </dgm:pt>
    <dgm:pt modelId="{CBC04B38-8A54-4961-B242-DDF969AAFCB3}" type="pres">
      <dgm:prSet presAssocID="{68C2CDE3-5201-44EA-933E-46C3C27DF852}" presName="level3hierChild" presStyleCnt="0"/>
      <dgm:spPr/>
    </dgm:pt>
    <dgm:pt modelId="{CF32150B-8889-44DE-ADFE-37F80AE7BC5A}" type="pres">
      <dgm:prSet presAssocID="{3B9163FA-CF74-4C72-83BD-DE2B459CAF7A}" presName="conn2-1" presStyleLbl="parChTrans1D2" presStyleIdx="1" presStyleCnt="2"/>
      <dgm:spPr/>
      <dgm:t>
        <a:bodyPr/>
        <a:lstStyle/>
        <a:p>
          <a:endParaRPr lang="zh-TW" altLang="en-US"/>
        </a:p>
      </dgm:t>
    </dgm:pt>
    <dgm:pt modelId="{F6AF10C7-F33C-439A-939E-8F4F400AE841}" type="pres">
      <dgm:prSet presAssocID="{3B9163FA-CF74-4C72-83BD-DE2B459CAF7A}" presName="connTx" presStyleLbl="parChTrans1D2" presStyleIdx="1" presStyleCnt="2"/>
      <dgm:spPr/>
      <dgm:t>
        <a:bodyPr/>
        <a:lstStyle/>
        <a:p>
          <a:endParaRPr lang="zh-TW" altLang="en-US"/>
        </a:p>
      </dgm:t>
    </dgm:pt>
    <dgm:pt modelId="{9E988A55-AA9D-4214-8E2A-CB28DDC4D8DC}" type="pres">
      <dgm:prSet presAssocID="{36CB4E64-BF79-415F-902E-E540395F0376}" presName="root2" presStyleCnt="0"/>
      <dgm:spPr/>
    </dgm:pt>
    <dgm:pt modelId="{4E6C10EF-41F1-4A4F-A1B6-2D5A6BB1E8E5}" type="pres">
      <dgm:prSet presAssocID="{36CB4E64-BF79-415F-902E-E540395F0376}" presName="LevelTwoTextNode" presStyleLbl="node2" presStyleIdx="1" presStyleCnt="2" custScaleX="261059" custLinFactNeighborX="-15482" custLinFactNeighborY="16979">
        <dgm:presLayoutVars>
          <dgm:chPref val="3"/>
        </dgm:presLayoutVars>
      </dgm:prSet>
      <dgm:spPr/>
      <dgm:t>
        <a:bodyPr/>
        <a:lstStyle/>
        <a:p>
          <a:endParaRPr lang="zh-TW" altLang="en-US"/>
        </a:p>
      </dgm:t>
    </dgm:pt>
    <dgm:pt modelId="{EC293970-3365-425B-BB52-A8ECCE983CB1}" type="pres">
      <dgm:prSet presAssocID="{36CB4E64-BF79-415F-902E-E540395F0376}" presName="level3hierChild" presStyleCnt="0"/>
      <dgm:spPr/>
    </dgm:pt>
  </dgm:ptLst>
  <dgm:cxnLst>
    <dgm:cxn modelId="{5F1B76F3-BD37-4276-86BA-C2E2567DF799}" srcId="{1C1F9373-E19A-4FD3-86D6-44901C82D8F6}" destId="{68C2CDE3-5201-44EA-933E-46C3C27DF852}" srcOrd="0" destOrd="0" parTransId="{2087B9A9-3E91-4D7B-9007-9B2CCA9CB1C0}" sibTransId="{B6F58F5D-2024-4CED-A737-9CFF3809B52C}"/>
    <dgm:cxn modelId="{8E290E8E-5A5B-499A-9331-F6D52F02BE98}" type="presOf" srcId="{3B9163FA-CF74-4C72-83BD-DE2B459CAF7A}" destId="{F6AF10C7-F33C-439A-939E-8F4F400AE841}" srcOrd="1" destOrd="0" presId="urn:microsoft.com/office/officeart/2005/8/layout/hierarchy2"/>
    <dgm:cxn modelId="{045FACAE-D410-458B-BCC6-817E2F23E567}" type="presOf" srcId="{3B9163FA-CF74-4C72-83BD-DE2B459CAF7A}" destId="{CF32150B-8889-44DE-ADFE-37F80AE7BC5A}" srcOrd="0" destOrd="0" presId="urn:microsoft.com/office/officeart/2005/8/layout/hierarchy2"/>
    <dgm:cxn modelId="{C404D5DE-F591-442F-A04B-5D458A9DE365}" type="presOf" srcId="{03BEF726-CB88-485B-988E-C83CDAE00870}" destId="{86B55F62-4A4A-4EC3-B142-41FCAE3F4983}" srcOrd="0" destOrd="0" presId="urn:microsoft.com/office/officeart/2005/8/layout/hierarchy2"/>
    <dgm:cxn modelId="{8C06F6B2-CF9C-491D-BF74-6067EA34786C}" type="presOf" srcId="{1C1F9373-E19A-4FD3-86D6-44901C82D8F6}" destId="{CD644495-22B6-481C-A378-C64B9B2BA3FD}" srcOrd="0" destOrd="0" presId="urn:microsoft.com/office/officeart/2005/8/layout/hierarchy2"/>
    <dgm:cxn modelId="{F941BFEA-0F8F-4A3B-85D7-7F09CFE95502}" type="presOf" srcId="{2087B9A9-3E91-4D7B-9007-9B2CCA9CB1C0}" destId="{24E9D59C-1298-4C13-9B86-CC3A13D8D7B9}" srcOrd="0" destOrd="0" presId="urn:microsoft.com/office/officeart/2005/8/layout/hierarchy2"/>
    <dgm:cxn modelId="{44374642-DE98-4233-BBEA-7D4A024608DE}" type="presOf" srcId="{68C2CDE3-5201-44EA-933E-46C3C27DF852}" destId="{E4632F47-FDE3-470A-BC4F-197144BC9983}" srcOrd="0" destOrd="0" presId="urn:microsoft.com/office/officeart/2005/8/layout/hierarchy2"/>
    <dgm:cxn modelId="{20331907-63C6-4E23-A499-C19026F9EE21}" srcId="{03BEF726-CB88-485B-988E-C83CDAE00870}" destId="{1C1F9373-E19A-4FD3-86D6-44901C82D8F6}" srcOrd="0" destOrd="0" parTransId="{195AEF03-FE1E-41A4-B865-251636B50806}" sibTransId="{9325754C-C167-4A09-BC31-9BB73852A081}"/>
    <dgm:cxn modelId="{99CC0193-1CEA-4312-B87B-6EED1B0D7588}" type="presOf" srcId="{36CB4E64-BF79-415F-902E-E540395F0376}" destId="{4E6C10EF-41F1-4A4F-A1B6-2D5A6BB1E8E5}" srcOrd="0" destOrd="0" presId="urn:microsoft.com/office/officeart/2005/8/layout/hierarchy2"/>
    <dgm:cxn modelId="{C59D1175-B670-4D98-8A94-9980124FBEB7}" type="presOf" srcId="{2087B9A9-3E91-4D7B-9007-9B2CCA9CB1C0}" destId="{2FB3623B-7A20-4D8F-AFAA-CF5C737B59E0}" srcOrd="1" destOrd="0" presId="urn:microsoft.com/office/officeart/2005/8/layout/hierarchy2"/>
    <dgm:cxn modelId="{5B4D39E8-67D0-430B-93B9-F2356AA72216}" srcId="{1C1F9373-E19A-4FD3-86D6-44901C82D8F6}" destId="{36CB4E64-BF79-415F-902E-E540395F0376}" srcOrd="1" destOrd="0" parTransId="{3B9163FA-CF74-4C72-83BD-DE2B459CAF7A}" sibTransId="{7D1C833E-5314-4AAC-9537-A29B5AD9B488}"/>
    <dgm:cxn modelId="{3E97B32D-1A93-4D8E-8D2E-917C2C870E54}" type="presParOf" srcId="{86B55F62-4A4A-4EC3-B142-41FCAE3F4983}" destId="{C0BE655D-40AD-43EB-8C6A-5DE3D30901E2}" srcOrd="0" destOrd="0" presId="urn:microsoft.com/office/officeart/2005/8/layout/hierarchy2"/>
    <dgm:cxn modelId="{36CD78BA-252A-4A2C-BC63-25C6128B59F6}" type="presParOf" srcId="{C0BE655D-40AD-43EB-8C6A-5DE3D30901E2}" destId="{CD644495-22B6-481C-A378-C64B9B2BA3FD}" srcOrd="0" destOrd="0" presId="urn:microsoft.com/office/officeart/2005/8/layout/hierarchy2"/>
    <dgm:cxn modelId="{E14EC5C1-D17F-48CF-A19B-B657BF270C24}" type="presParOf" srcId="{C0BE655D-40AD-43EB-8C6A-5DE3D30901E2}" destId="{086FA1EC-4D80-45F5-8707-43A7E4817523}" srcOrd="1" destOrd="0" presId="urn:microsoft.com/office/officeart/2005/8/layout/hierarchy2"/>
    <dgm:cxn modelId="{08640D62-AE64-4CB3-9078-DDF92C5EB334}" type="presParOf" srcId="{086FA1EC-4D80-45F5-8707-43A7E4817523}" destId="{24E9D59C-1298-4C13-9B86-CC3A13D8D7B9}" srcOrd="0" destOrd="0" presId="urn:microsoft.com/office/officeart/2005/8/layout/hierarchy2"/>
    <dgm:cxn modelId="{281DE303-A8E7-4F1B-AC58-A1D3F1AABD78}" type="presParOf" srcId="{24E9D59C-1298-4C13-9B86-CC3A13D8D7B9}" destId="{2FB3623B-7A20-4D8F-AFAA-CF5C737B59E0}" srcOrd="0" destOrd="0" presId="urn:microsoft.com/office/officeart/2005/8/layout/hierarchy2"/>
    <dgm:cxn modelId="{F82F90B1-3D91-4A64-9617-FCBD5CFC1EF5}" type="presParOf" srcId="{086FA1EC-4D80-45F5-8707-43A7E4817523}" destId="{CA54A36A-6109-4C0A-B72B-DF4F41FC41FA}" srcOrd="1" destOrd="0" presId="urn:microsoft.com/office/officeart/2005/8/layout/hierarchy2"/>
    <dgm:cxn modelId="{25C80CBE-9398-43EF-AE0F-C5B6253D106B}" type="presParOf" srcId="{CA54A36A-6109-4C0A-B72B-DF4F41FC41FA}" destId="{E4632F47-FDE3-470A-BC4F-197144BC9983}" srcOrd="0" destOrd="0" presId="urn:microsoft.com/office/officeart/2005/8/layout/hierarchy2"/>
    <dgm:cxn modelId="{50215B41-4CE0-411C-A873-3BD82677AE77}" type="presParOf" srcId="{CA54A36A-6109-4C0A-B72B-DF4F41FC41FA}" destId="{CBC04B38-8A54-4961-B242-DDF969AAFCB3}" srcOrd="1" destOrd="0" presId="urn:microsoft.com/office/officeart/2005/8/layout/hierarchy2"/>
    <dgm:cxn modelId="{BC5D78F4-6D9A-4431-947A-51B84BFE2BDF}" type="presParOf" srcId="{086FA1EC-4D80-45F5-8707-43A7E4817523}" destId="{CF32150B-8889-44DE-ADFE-37F80AE7BC5A}" srcOrd="2" destOrd="0" presId="urn:microsoft.com/office/officeart/2005/8/layout/hierarchy2"/>
    <dgm:cxn modelId="{8B69F865-D9CD-4AAF-8862-D9C17EF7F803}" type="presParOf" srcId="{CF32150B-8889-44DE-ADFE-37F80AE7BC5A}" destId="{F6AF10C7-F33C-439A-939E-8F4F400AE841}" srcOrd="0" destOrd="0" presId="urn:microsoft.com/office/officeart/2005/8/layout/hierarchy2"/>
    <dgm:cxn modelId="{18F9CB56-6EF0-4DF9-B9E4-577890A3C588}" type="presParOf" srcId="{086FA1EC-4D80-45F5-8707-43A7E4817523}" destId="{9E988A55-AA9D-4214-8E2A-CB28DDC4D8DC}" srcOrd="3" destOrd="0" presId="urn:microsoft.com/office/officeart/2005/8/layout/hierarchy2"/>
    <dgm:cxn modelId="{3ABA8D4A-091A-4E15-BD7C-06158EF8CF52}" type="presParOf" srcId="{9E988A55-AA9D-4214-8E2A-CB28DDC4D8DC}" destId="{4E6C10EF-41F1-4A4F-A1B6-2D5A6BB1E8E5}" srcOrd="0" destOrd="0" presId="urn:microsoft.com/office/officeart/2005/8/layout/hierarchy2"/>
    <dgm:cxn modelId="{252A3612-6C89-4B1E-A52B-6E9753DAAD1D}" type="presParOf" srcId="{9E988A55-AA9D-4214-8E2A-CB28DDC4D8DC}" destId="{EC293970-3365-425B-BB52-A8ECCE983C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1FD05-4E2F-4E18-9DEE-DCDC41300706}" type="doc">
      <dgm:prSet loTypeId="urn:microsoft.com/office/officeart/2005/8/layout/vList5" loCatId="list" qsTypeId="urn:microsoft.com/office/officeart/2005/8/quickstyle/simple1#1" qsCatId="simple" csTypeId="urn:microsoft.com/office/officeart/2005/8/colors/colorful3" csCatId="colorful" phldr="1"/>
      <dgm:spPr/>
      <dgm:t>
        <a:bodyPr/>
        <a:lstStyle/>
        <a:p>
          <a:endParaRPr lang="zh-TW" altLang="en-US"/>
        </a:p>
      </dgm:t>
    </dgm:pt>
    <dgm:pt modelId="{B849C3E6-DD54-4CCA-88F1-E946F6F7EF24}">
      <dgm:prSet phldrT="[文字]" custT="1"/>
      <dgm:spPr/>
      <dgm:t>
        <a:bodyPr/>
        <a:lstStyle/>
        <a:p>
          <a:r>
            <a:rPr lang="zh-TW" altLang="en-US" sz="2800" dirty="0" smtClean="0">
              <a:latin typeface="標楷體" pitchFamily="65" charset="-120"/>
              <a:ea typeface="標楷體" pitchFamily="65" charset="-120"/>
            </a:rPr>
            <a:t>辛</a:t>
          </a:r>
          <a:endParaRPr lang="zh-TW" altLang="en-US" sz="2800" dirty="0">
            <a:latin typeface="標楷體" pitchFamily="65" charset="-120"/>
            <a:ea typeface="標楷體" pitchFamily="65" charset="-120"/>
          </a:endParaRPr>
        </a:p>
      </dgm:t>
    </dgm:pt>
    <dgm:pt modelId="{458FB4BD-9397-48B7-869F-8FF460E74D18}" type="parTrans" cxnId="{804277A0-AD97-4750-986D-ABF0AADE7F19}">
      <dgm:prSet/>
      <dgm:spPr/>
      <dgm:t>
        <a:bodyPr/>
        <a:lstStyle/>
        <a:p>
          <a:endParaRPr lang="zh-TW" altLang="en-US" sz="1800">
            <a:latin typeface="標楷體" pitchFamily="65" charset="-120"/>
            <a:ea typeface="標楷體" pitchFamily="65" charset="-120"/>
          </a:endParaRPr>
        </a:p>
      </dgm:t>
    </dgm:pt>
    <dgm:pt modelId="{18F828EA-5A77-4F9E-BD8C-C810BA8D30DD}" type="sibTrans" cxnId="{804277A0-AD97-4750-986D-ABF0AADE7F19}">
      <dgm:prSet/>
      <dgm:spPr/>
      <dgm:t>
        <a:bodyPr/>
        <a:lstStyle/>
        <a:p>
          <a:endParaRPr lang="zh-TW" altLang="en-US" sz="1800">
            <a:latin typeface="標楷體" pitchFamily="65" charset="-120"/>
            <a:ea typeface="標楷體" pitchFamily="65" charset="-120"/>
          </a:endParaRPr>
        </a:p>
      </dgm:t>
    </dgm:pt>
    <dgm:pt modelId="{C9F47A73-9F91-4332-B198-0A77673B2DBD}">
      <dgm:prSet phldrT="[文字]" custT="1"/>
      <dgm:spPr/>
      <dgm:t>
        <a:bodyPr/>
        <a:lstStyle/>
        <a:p>
          <a:r>
            <a:rPr lang="zh-TW" altLang="en-US" sz="2000" b="1" dirty="0" smtClean="0">
              <a:latin typeface="標楷體" pitchFamily="65" charset="-120"/>
              <a:ea typeface="標楷體" pitchFamily="65" charset="-120"/>
              <a:cs typeface="Times New Roman" pitchFamily="18" charset="0"/>
            </a:rPr>
            <a:t>能發 能散</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有行氣 行血 化濕 芳香 開竅作用。如麻黃</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薄荷治療表症 藿香</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蒼朮治療竅閉神昏 </a:t>
          </a:r>
          <a:endParaRPr lang="zh-TW" altLang="en-US" sz="2000" dirty="0">
            <a:latin typeface="標楷體" pitchFamily="65" charset="-120"/>
            <a:ea typeface="標楷體" pitchFamily="65" charset="-120"/>
          </a:endParaRPr>
        </a:p>
      </dgm:t>
    </dgm:pt>
    <dgm:pt modelId="{67C583E7-BA94-4833-85AE-9FF8415004D6}" type="parTrans" cxnId="{D5F525FB-E559-42C2-9235-D175B3515951}">
      <dgm:prSet/>
      <dgm:spPr/>
      <dgm:t>
        <a:bodyPr/>
        <a:lstStyle/>
        <a:p>
          <a:endParaRPr lang="zh-TW" altLang="en-US" sz="1800">
            <a:latin typeface="標楷體" pitchFamily="65" charset="-120"/>
            <a:ea typeface="標楷體" pitchFamily="65" charset="-120"/>
          </a:endParaRPr>
        </a:p>
      </dgm:t>
    </dgm:pt>
    <dgm:pt modelId="{81400121-DD8C-4647-80E6-485123935C14}" type="sibTrans" cxnId="{D5F525FB-E559-42C2-9235-D175B3515951}">
      <dgm:prSet/>
      <dgm:spPr/>
      <dgm:t>
        <a:bodyPr/>
        <a:lstStyle/>
        <a:p>
          <a:endParaRPr lang="zh-TW" altLang="en-US" sz="1800">
            <a:latin typeface="標楷體" pitchFamily="65" charset="-120"/>
            <a:ea typeface="標楷體" pitchFamily="65" charset="-120"/>
          </a:endParaRPr>
        </a:p>
      </dgm:t>
    </dgm:pt>
    <dgm:pt modelId="{341F4183-C66A-4D4C-9826-8806AA889449}">
      <dgm:prSet phldrT="[文字]" custT="1"/>
      <dgm:spPr/>
      <dgm:t>
        <a:bodyPr/>
        <a:lstStyle/>
        <a:p>
          <a:r>
            <a:rPr lang="zh-TW" altLang="en-US" sz="2800" dirty="0" smtClean="0">
              <a:latin typeface="標楷體" pitchFamily="65" charset="-120"/>
              <a:ea typeface="標楷體" pitchFamily="65" charset="-120"/>
            </a:rPr>
            <a:t>酸</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澀</a:t>
          </a:r>
          <a:r>
            <a:rPr lang="en-US"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dgm:t>
    </dgm:pt>
    <dgm:pt modelId="{BDF42564-4856-4B28-8D15-D01918153F66}" type="parTrans" cxnId="{996BA9C7-65E3-4CA4-8E7E-F446C4279232}">
      <dgm:prSet/>
      <dgm:spPr/>
      <dgm:t>
        <a:bodyPr/>
        <a:lstStyle/>
        <a:p>
          <a:endParaRPr lang="zh-TW" altLang="en-US" sz="1800">
            <a:latin typeface="標楷體" pitchFamily="65" charset="-120"/>
            <a:ea typeface="標楷體" pitchFamily="65" charset="-120"/>
          </a:endParaRPr>
        </a:p>
      </dgm:t>
    </dgm:pt>
    <dgm:pt modelId="{008D8656-40E9-43F0-82E8-04D9BBE5CECF}" type="sibTrans" cxnId="{996BA9C7-65E3-4CA4-8E7E-F446C4279232}">
      <dgm:prSet/>
      <dgm:spPr/>
      <dgm:t>
        <a:bodyPr/>
        <a:lstStyle/>
        <a:p>
          <a:endParaRPr lang="zh-TW" altLang="en-US" sz="1800">
            <a:latin typeface="標楷體" pitchFamily="65" charset="-120"/>
            <a:ea typeface="標楷體" pitchFamily="65" charset="-120"/>
          </a:endParaRPr>
        </a:p>
      </dgm:t>
    </dgm:pt>
    <dgm:pt modelId="{93C231E9-FA33-4667-B720-C7F03CBF7E0D}">
      <dgm:prSet phldrT="[文字]" custT="1"/>
      <dgm:spPr/>
      <dgm:t>
        <a:bodyPr/>
        <a:lstStyle/>
        <a:p>
          <a:r>
            <a:rPr lang="zh-TW" altLang="en-US" sz="2000" b="1" dirty="0" smtClean="0">
              <a:latin typeface="標楷體" pitchFamily="65" charset="-120"/>
              <a:ea typeface="標楷體" pitchFamily="65" charset="-120"/>
              <a:cs typeface="Times New Roman" pitchFamily="18" charset="0"/>
            </a:rPr>
            <a:t>酸能收 能斂</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有收斂固澀作用。如山茱萸</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五味子澀精斂汗 五倍子澀腸止瀉 烏梅斂肺止咳 澀腸止瀉等。</a:t>
          </a:r>
          <a:endParaRPr lang="zh-TW" altLang="en-US" sz="2000" dirty="0">
            <a:latin typeface="標楷體" pitchFamily="65" charset="-120"/>
            <a:ea typeface="標楷體" pitchFamily="65" charset="-120"/>
          </a:endParaRPr>
        </a:p>
      </dgm:t>
    </dgm:pt>
    <dgm:pt modelId="{E346313F-4CA1-4B07-A2FB-059156E2B83D}" type="parTrans" cxnId="{64298A7D-4F56-4DBC-A165-E6CB7F078CE1}">
      <dgm:prSet/>
      <dgm:spPr/>
      <dgm:t>
        <a:bodyPr/>
        <a:lstStyle/>
        <a:p>
          <a:endParaRPr lang="zh-TW" altLang="en-US" sz="1800">
            <a:latin typeface="標楷體" pitchFamily="65" charset="-120"/>
            <a:ea typeface="標楷體" pitchFamily="65" charset="-120"/>
          </a:endParaRPr>
        </a:p>
      </dgm:t>
    </dgm:pt>
    <dgm:pt modelId="{7FB6A6EF-76C1-410C-837D-50CDAE3E8A74}" type="sibTrans" cxnId="{64298A7D-4F56-4DBC-A165-E6CB7F078CE1}">
      <dgm:prSet/>
      <dgm:spPr/>
      <dgm:t>
        <a:bodyPr/>
        <a:lstStyle/>
        <a:p>
          <a:endParaRPr lang="zh-TW" altLang="en-US" sz="1800">
            <a:latin typeface="標楷體" pitchFamily="65" charset="-120"/>
            <a:ea typeface="標楷體" pitchFamily="65" charset="-120"/>
          </a:endParaRPr>
        </a:p>
      </dgm:t>
    </dgm:pt>
    <dgm:pt modelId="{EAB17292-0394-4EA5-98EB-DBBD131729E1}">
      <dgm:prSet custT="1"/>
      <dgm:spPr/>
      <dgm:t>
        <a:bodyPr/>
        <a:lstStyle/>
        <a:p>
          <a:r>
            <a:rPr lang="zh-TW" altLang="en-US" sz="2800" dirty="0" smtClean="0">
              <a:latin typeface="標楷體" pitchFamily="65" charset="-120"/>
              <a:ea typeface="標楷體" pitchFamily="65" charset="-120"/>
            </a:rPr>
            <a:t>苦</a:t>
          </a:r>
          <a:endParaRPr lang="zh-TW" altLang="en-US" sz="2800" dirty="0">
            <a:latin typeface="標楷體" pitchFamily="65" charset="-120"/>
            <a:ea typeface="標楷體" pitchFamily="65" charset="-120"/>
          </a:endParaRPr>
        </a:p>
      </dgm:t>
    </dgm:pt>
    <dgm:pt modelId="{226DB78D-7219-494B-BB2B-BE1B2B47C58B}" type="parTrans" cxnId="{4D1F1DE3-650A-413F-AB8A-A2CF76B9EEB4}">
      <dgm:prSet/>
      <dgm:spPr/>
      <dgm:t>
        <a:bodyPr/>
        <a:lstStyle/>
        <a:p>
          <a:endParaRPr lang="zh-TW" altLang="en-US" sz="1800">
            <a:latin typeface="標楷體" pitchFamily="65" charset="-120"/>
            <a:ea typeface="標楷體" pitchFamily="65" charset="-120"/>
          </a:endParaRPr>
        </a:p>
      </dgm:t>
    </dgm:pt>
    <dgm:pt modelId="{8385CF35-EECE-4DEF-B922-077CD5349F89}" type="sibTrans" cxnId="{4D1F1DE3-650A-413F-AB8A-A2CF76B9EEB4}">
      <dgm:prSet/>
      <dgm:spPr/>
      <dgm:t>
        <a:bodyPr/>
        <a:lstStyle/>
        <a:p>
          <a:endParaRPr lang="zh-TW" altLang="en-US" sz="1800">
            <a:latin typeface="標楷體" pitchFamily="65" charset="-120"/>
            <a:ea typeface="標楷體" pitchFamily="65" charset="-120"/>
          </a:endParaRPr>
        </a:p>
      </dgm:t>
    </dgm:pt>
    <dgm:pt modelId="{541DDA94-19A0-4532-B599-7A88AB4F3159}">
      <dgm:prSet custT="1"/>
      <dgm:spPr/>
      <dgm:t>
        <a:bodyPr/>
        <a:lstStyle/>
        <a:p>
          <a:r>
            <a:rPr lang="zh-TW" altLang="en-US" sz="2000" b="1" dirty="0" smtClean="0">
              <a:latin typeface="標楷體" pitchFamily="65" charset="-120"/>
              <a:ea typeface="標楷體" pitchFamily="65" charset="-120"/>
              <a:cs typeface="Times New Roman" pitchFamily="18" charset="0"/>
            </a:rPr>
            <a:t>能泄 能燥 能堅</a:t>
          </a:r>
          <a:r>
            <a:rPr lang="en-US" altLang="zh-TW" sz="2000" b="1" dirty="0" smtClean="0">
              <a:latin typeface="標楷體" pitchFamily="65" charset="-120"/>
              <a:ea typeface="標楷體" pitchFamily="65" charset="-120"/>
              <a:cs typeface="Times New Roman" pitchFamily="18" charset="0"/>
            </a:rPr>
            <a:t>, </a:t>
          </a:r>
          <a:r>
            <a:rPr lang="zh-TW" altLang="en-US" sz="2000" b="1" dirty="0" smtClean="0">
              <a:latin typeface="標楷體" pitchFamily="65" charset="-120"/>
              <a:ea typeface="標楷體" pitchFamily="65" charset="-120"/>
              <a:cs typeface="Times New Roman" pitchFamily="18" charset="0"/>
            </a:rPr>
            <a:t>有通泄 降泄 清泄 燥濕作用。如大黃瀉下通便 杏仁降泄肺氣止咳 槴子清熱瀉火 蒼朮燥寒濕 黃柏燥熱濕 </a:t>
          </a:r>
          <a:endParaRPr lang="zh-TW" altLang="en-US" sz="2000" dirty="0">
            <a:latin typeface="標楷體" pitchFamily="65" charset="-120"/>
            <a:ea typeface="標楷體" pitchFamily="65" charset="-120"/>
          </a:endParaRPr>
        </a:p>
      </dgm:t>
    </dgm:pt>
    <dgm:pt modelId="{1DCD161E-F2E5-440E-BA50-C09E7674949B}" type="parTrans" cxnId="{70893833-A45C-460B-B584-0BD089242E8D}">
      <dgm:prSet/>
      <dgm:spPr/>
      <dgm:t>
        <a:bodyPr/>
        <a:lstStyle/>
        <a:p>
          <a:endParaRPr lang="zh-TW" altLang="en-US" sz="1800">
            <a:latin typeface="標楷體" pitchFamily="65" charset="-120"/>
            <a:ea typeface="標楷體" pitchFamily="65" charset="-120"/>
          </a:endParaRPr>
        </a:p>
      </dgm:t>
    </dgm:pt>
    <dgm:pt modelId="{4045FFEC-5EAF-4AF1-8B27-1E736EDFB80B}" type="sibTrans" cxnId="{70893833-A45C-460B-B584-0BD089242E8D}">
      <dgm:prSet/>
      <dgm:spPr/>
      <dgm:t>
        <a:bodyPr/>
        <a:lstStyle/>
        <a:p>
          <a:endParaRPr lang="zh-TW" altLang="en-US" sz="1800">
            <a:latin typeface="標楷體" pitchFamily="65" charset="-120"/>
            <a:ea typeface="標楷體" pitchFamily="65" charset="-120"/>
          </a:endParaRPr>
        </a:p>
      </dgm:t>
    </dgm:pt>
    <dgm:pt modelId="{5B2307E2-E857-42AD-AB8F-0812E1963CCF}">
      <dgm:prSet custT="1"/>
      <dgm:spPr/>
      <dgm:t>
        <a:bodyPr/>
        <a:lstStyle/>
        <a:p>
          <a:r>
            <a:rPr lang="zh-TW" altLang="en-US" sz="2800" dirty="0" smtClean="0">
              <a:latin typeface="標楷體" pitchFamily="65" charset="-120"/>
              <a:ea typeface="標楷體" pitchFamily="65" charset="-120"/>
            </a:rPr>
            <a:t>鹼</a:t>
          </a:r>
          <a:endParaRPr lang="zh-TW" altLang="en-US" sz="2800" dirty="0">
            <a:latin typeface="標楷體" pitchFamily="65" charset="-120"/>
            <a:ea typeface="標楷體" pitchFamily="65" charset="-120"/>
          </a:endParaRPr>
        </a:p>
      </dgm:t>
    </dgm:pt>
    <dgm:pt modelId="{B23A9429-4E0F-45FF-9D2E-C898BA7BD3EB}" type="parTrans" cxnId="{A92008CB-6432-4EA4-8894-C2F91457F07F}">
      <dgm:prSet/>
      <dgm:spPr/>
      <dgm:t>
        <a:bodyPr/>
        <a:lstStyle/>
        <a:p>
          <a:endParaRPr lang="zh-TW" altLang="en-US" sz="1800">
            <a:latin typeface="標楷體" pitchFamily="65" charset="-120"/>
            <a:ea typeface="標楷體" pitchFamily="65" charset="-120"/>
          </a:endParaRPr>
        </a:p>
      </dgm:t>
    </dgm:pt>
    <dgm:pt modelId="{1BFD8B01-664A-4B95-B84C-F6DE5800E98D}" type="sibTrans" cxnId="{A92008CB-6432-4EA4-8894-C2F91457F07F}">
      <dgm:prSet/>
      <dgm:spPr/>
      <dgm:t>
        <a:bodyPr/>
        <a:lstStyle/>
        <a:p>
          <a:endParaRPr lang="zh-TW" altLang="en-US" sz="1800">
            <a:latin typeface="標楷體" pitchFamily="65" charset="-120"/>
            <a:ea typeface="標楷體" pitchFamily="65" charset="-120"/>
          </a:endParaRPr>
        </a:p>
      </dgm:t>
    </dgm:pt>
    <dgm:pt modelId="{4CF76013-FD50-45BB-89F5-58A9D89BD2BB}">
      <dgm:prSet custT="1"/>
      <dgm:spPr/>
      <dgm:t>
        <a:bodyPr/>
        <a:lstStyle/>
        <a:p>
          <a:r>
            <a:rPr lang="zh-TW" altLang="en-US" sz="2000" b="1" dirty="0" smtClean="0">
              <a:latin typeface="標楷體" pitchFamily="65" charset="-120"/>
              <a:ea typeface="標楷體" pitchFamily="65" charset="-120"/>
              <a:cs typeface="Times New Roman" pitchFamily="18" charset="0"/>
            </a:rPr>
            <a:t>能軟 能下</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有軟堅散結和瀉下作用。如鱉甲軟堅消癥  芒硝泄下通便等 </a:t>
          </a:r>
          <a:endParaRPr lang="zh-TW" altLang="en-US" sz="2000" dirty="0">
            <a:latin typeface="標楷體" pitchFamily="65" charset="-120"/>
            <a:ea typeface="標楷體" pitchFamily="65" charset="-120"/>
          </a:endParaRPr>
        </a:p>
      </dgm:t>
    </dgm:pt>
    <dgm:pt modelId="{A1CD0599-BF00-47DE-93C8-10C2F2DF5281}" type="parTrans" cxnId="{50F37E9A-5862-47A1-AACB-9363BBA178F3}">
      <dgm:prSet/>
      <dgm:spPr/>
      <dgm:t>
        <a:bodyPr/>
        <a:lstStyle/>
        <a:p>
          <a:endParaRPr lang="zh-TW" altLang="en-US" sz="1800">
            <a:latin typeface="標楷體" pitchFamily="65" charset="-120"/>
            <a:ea typeface="標楷體" pitchFamily="65" charset="-120"/>
          </a:endParaRPr>
        </a:p>
      </dgm:t>
    </dgm:pt>
    <dgm:pt modelId="{E0AF8823-EF47-48E1-BE66-746C2F9E84AC}" type="sibTrans" cxnId="{50F37E9A-5862-47A1-AACB-9363BBA178F3}">
      <dgm:prSet/>
      <dgm:spPr/>
      <dgm:t>
        <a:bodyPr/>
        <a:lstStyle/>
        <a:p>
          <a:endParaRPr lang="zh-TW" altLang="en-US" sz="1800">
            <a:latin typeface="標楷體" pitchFamily="65" charset="-120"/>
            <a:ea typeface="標楷體" pitchFamily="65" charset="-120"/>
          </a:endParaRPr>
        </a:p>
      </dgm:t>
    </dgm:pt>
    <dgm:pt modelId="{A6AB852E-4A65-4AAA-9CA6-F4BEAF0B3E32}">
      <dgm:prSet custT="1"/>
      <dgm:spPr/>
      <dgm:t>
        <a:bodyPr/>
        <a:lstStyle/>
        <a:p>
          <a:r>
            <a:rPr lang="zh-TW" altLang="en-US" sz="1800" b="1" dirty="0" smtClean="0">
              <a:latin typeface="標楷體" pitchFamily="65" charset="-120"/>
              <a:ea typeface="標楷體" pitchFamily="65" charset="-120"/>
              <a:cs typeface="Times New Roman" pitchFamily="18" charset="0"/>
            </a:rPr>
            <a:t>甘：能補 能緩 能和</a:t>
          </a:r>
          <a:r>
            <a:rPr lang="en-US" altLang="zh-TW" sz="1800" b="1" dirty="0" smtClean="0">
              <a:latin typeface="標楷體" pitchFamily="65" charset="-120"/>
              <a:ea typeface="標楷體" pitchFamily="65" charset="-120"/>
              <a:cs typeface="Times New Roman" pitchFamily="18" charset="0"/>
            </a:rPr>
            <a:t>,</a:t>
          </a:r>
          <a:r>
            <a:rPr lang="zh-TW" altLang="en-US" sz="1800" b="1" dirty="0" smtClean="0">
              <a:latin typeface="標楷體" pitchFamily="65" charset="-120"/>
              <a:ea typeface="標楷體" pitchFamily="65" charset="-120"/>
              <a:cs typeface="Times New Roman" pitchFamily="18" charset="0"/>
            </a:rPr>
            <a:t>有補益 緩急止痛 調和藥性、和中作用；如人蔘大補元氣 熟地滋補經血 甘草調和諸藥</a:t>
          </a:r>
          <a:endParaRPr lang="zh-TW" altLang="en-US" sz="1800" dirty="0"/>
        </a:p>
      </dgm:t>
    </dgm:pt>
    <dgm:pt modelId="{FB8577CE-3155-4C7D-81C7-629389E629CC}" type="parTrans" cxnId="{4182ABFE-21FF-4193-9C67-1EBC98D6DCA6}">
      <dgm:prSet/>
      <dgm:spPr/>
      <dgm:t>
        <a:bodyPr/>
        <a:lstStyle/>
        <a:p>
          <a:endParaRPr lang="zh-TW" altLang="en-US" sz="1800"/>
        </a:p>
      </dgm:t>
    </dgm:pt>
    <dgm:pt modelId="{C92577C1-7DFD-4461-9CF1-D0BF4906A5DC}" type="sibTrans" cxnId="{4182ABFE-21FF-4193-9C67-1EBC98D6DCA6}">
      <dgm:prSet/>
      <dgm:spPr/>
      <dgm:t>
        <a:bodyPr/>
        <a:lstStyle/>
        <a:p>
          <a:endParaRPr lang="zh-TW" altLang="en-US" sz="1800"/>
        </a:p>
      </dgm:t>
    </dgm:pt>
    <dgm:pt modelId="{D255AFE2-D524-4BC3-9E3C-420E1FB1FE9C}">
      <dgm:prSet custT="1"/>
      <dgm:spPr/>
      <dgm:t>
        <a:bodyPr/>
        <a:lstStyle/>
        <a:p>
          <a:r>
            <a:rPr lang="zh-TW" altLang="en-US" sz="2800" dirty="0" smtClean="0">
              <a:latin typeface="標楷體" pitchFamily="65" charset="-120"/>
              <a:ea typeface="標楷體" pitchFamily="65" charset="-120"/>
            </a:rPr>
            <a:t>甘</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淡</a:t>
          </a:r>
          <a:r>
            <a:rPr lang="en-US"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dgm:t>
    </dgm:pt>
    <dgm:pt modelId="{E807E7B1-C555-423D-905B-7D11B7926A5D}" type="sibTrans" cxnId="{45082A12-84E5-43B4-8113-28BFE6AE9B1E}">
      <dgm:prSet/>
      <dgm:spPr/>
      <dgm:t>
        <a:bodyPr/>
        <a:lstStyle/>
        <a:p>
          <a:endParaRPr lang="zh-TW" altLang="en-US" sz="1800"/>
        </a:p>
      </dgm:t>
    </dgm:pt>
    <dgm:pt modelId="{FE3C8161-8D55-4261-9BB8-A74E52C05B0D}" type="parTrans" cxnId="{45082A12-84E5-43B4-8113-28BFE6AE9B1E}">
      <dgm:prSet/>
      <dgm:spPr/>
      <dgm:t>
        <a:bodyPr/>
        <a:lstStyle/>
        <a:p>
          <a:endParaRPr lang="zh-TW" altLang="en-US" sz="1800"/>
        </a:p>
      </dgm:t>
    </dgm:pt>
    <dgm:pt modelId="{B945E613-938F-47C6-B435-94A7C7BC6258}">
      <dgm:prSet custT="1"/>
      <dgm:spPr/>
      <dgm:t>
        <a:bodyPr/>
        <a:lstStyle/>
        <a:p>
          <a:r>
            <a:rPr lang="zh-TW" altLang="en-US" sz="1800" b="1" dirty="0" smtClean="0">
              <a:latin typeface="標楷體" pitchFamily="65" charset="-120"/>
              <a:ea typeface="標楷體" pitchFamily="65" charset="-120"/>
              <a:cs typeface="Times New Roman" pitchFamily="18" charset="0"/>
            </a:rPr>
            <a:t>淡：能滲 能利</a:t>
          </a:r>
          <a:r>
            <a:rPr lang="en-US" altLang="zh-TW" sz="1800" b="1" dirty="0" smtClean="0">
              <a:latin typeface="標楷體" pitchFamily="65" charset="-120"/>
              <a:ea typeface="標楷體" pitchFamily="65" charset="-120"/>
              <a:cs typeface="Times New Roman" pitchFamily="18" charset="0"/>
            </a:rPr>
            <a:t>,</a:t>
          </a:r>
          <a:r>
            <a:rPr lang="zh-TW" altLang="en-US" sz="1800" b="1" dirty="0" smtClean="0">
              <a:latin typeface="標楷體" pitchFamily="65" charset="-120"/>
              <a:ea typeface="標楷體" pitchFamily="65" charset="-120"/>
              <a:cs typeface="Times New Roman" pitchFamily="18" charset="0"/>
            </a:rPr>
            <a:t>有濕利尿作用。豬苓 茯苓等治療水腫小便不利等</a:t>
          </a:r>
          <a:endParaRPr lang="zh-TW" altLang="en-US" sz="1800" dirty="0"/>
        </a:p>
      </dgm:t>
    </dgm:pt>
    <dgm:pt modelId="{083434E3-089B-4346-951D-86B1E522B34D}" type="parTrans" cxnId="{2F3BCDE4-7BFC-480D-AFE7-7ABD5DF04F50}">
      <dgm:prSet/>
      <dgm:spPr/>
      <dgm:t>
        <a:bodyPr/>
        <a:lstStyle/>
        <a:p>
          <a:endParaRPr lang="zh-TW" altLang="en-US"/>
        </a:p>
      </dgm:t>
    </dgm:pt>
    <dgm:pt modelId="{7ED6A78B-D123-4D20-A32A-204F0CDD1D48}" type="sibTrans" cxnId="{2F3BCDE4-7BFC-480D-AFE7-7ABD5DF04F50}">
      <dgm:prSet/>
      <dgm:spPr/>
      <dgm:t>
        <a:bodyPr/>
        <a:lstStyle/>
        <a:p>
          <a:endParaRPr lang="zh-TW" altLang="en-US"/>
        </a:p>
      </dgm:t>
    </dgm:pt>
    <dgm:pt modelId="{A139896A-098F-4391-935A-48CF4FB079CF}">
      <dgm:prSet phldrT="[文字]" custT="1"/>
      <dgm:spPr/>
      <dgm:t>
        <a:bodyPr/>
        <a:lstStyle/>
        <a:p>
          <a:r>
            <a:rPr lang="zh-TW" altLang="en-US" sz="2000" b="1" dirty="0" smtClean="0">
              <a:latin typeface="標楷體" pitchFamily="65" charset="-120"/>
              <a:ea typeface="標楷體" pitchFamily="65" charset="-120"/>
            </a:rPr>
            <a:t>澀</a:t>
          </a:r>
          <a:r>
            <a:rPr lang="zh-TW" altLang="en-US" sz="2000" b="1" dirty="0" smtClean="0">
              <a:latin typeface="標楷體" pitchFamily="65" charset="-120"/>
              <a:ea typeface="標楷體" pitchFamily="65" charset="-120"/>
              <a:cs typeface="Times New Roman" pitchFamily="18" charset="0"/>
            </a:rPr>
            <a:t>能收斂固澀</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與酸味藥物相似。如龍骨</a:t>
          </a:r>
          <a:r>
            <a:rPr lang="en-US" altLang="zh-TW" sz="2000" b="1" dirty="0" smtClean="0">
              <a:latin typeface="標楷體" pitchFamily="65" charset="-120"/>
              <a:ea typeface="標楷體" pitchFamily="65" charset="-120"/>
              <a:cs typeface="Times New Roman" pitchFamily="18" charset="0"/>
            </a:rPr>
            <a:t>,</a:t>
          </a:r>
          <a:r>
            <a:rPr lang="zh-TW" altLang="en-US" sz="2000" b="1" dirty="0" smtClean="0">
              <a:latin typeface="標楷體" pitchFamily="65" charset="-120"/>
              <a:ea typeface="標楷體" pitchFamily="65" charset="-120"/>
              <a:cs typeface="Times New Roman" pitchFamily="18" charset="0"/>
            </a:rPr>
            <a:t>牡蠣澀精 赤石脂澀腸止瀉</a:t>
          </a:r>
          <a:endParaRPr lang="zh-TW" altLang="en-US" sz="2000" b="1" dirty="0">
            <a:latin typeface="標楷體" pitchFamily="65" charset="-120"/>
            <a:ea typeface="標楷體" pitchFamily="65" charset="-120"/>
          </a:endParaRPr>
        </a:p>
      </dgm:t>
    </dgm:pt>
    <dgm:pt modelId="{5B290DBA-F8EF-4FC7-B2D9-7342808DE16E}" type="parTrans" cxnId="{8D756429-0424-46CD-9CF0-BED05A7629E4}">
      <dgm:prSet/>
      <dgm:spPr/>
      <dgm:t>
        <a:bodyPr/>
        <a:lstStyle/>
        <a:p>
          <a:endParaRPr lang="zh-TW" altLang="en-US"/>
        </a:p>
      </dgm:t>
    </dgm:pt>
    <dgm:pt modelId="{BD06700B-7420-4F29-B082-C0A254467156}" type="sibTrans" cxnId="{8D756429-0424-46CD-9CF0-BED05A7629E4}">
      <dgm:prSet/>
      <dgm:spPr/>
      <dgm:t>
        <a:bodyPr/>
        <a:lstStyle/>
        <a:p>
          <a:endParaRPr lang="zh-TW" altLang="en-US"/>
        </a:p>
      </dgm:t>
    </dgm:pt>
    <dgm:pt modelId="{BF6C6381-0D5F-4525-8DD6-F3BA174AA2AA}" type="pres">
      <dgm:prSet presAssocID="{7201FD05-4E2F-4E18-9DEE-DCDC41300706}" presName="Name0" presStyleCnt="0">
        <dgm:presLayoutVars>
          <dgm:dir/>
          <dgm:animLvl val="lvl"/>
          <dgm:resizeHandles val="exact"/>
        </dgm:presLayoutVars>
      </dgm:prSet>
      <dgm:spPr/>
      <dgm:t>
        <a:bodyPr/>
        <a:lstStyle/>
        <a:p>
          <a:endParaRPr lang="zh-TW" altLang="en-US"/>
        </a:p>
      </dgm:t>
    </dgm:pt>
    <dgm:pt modelId="{A90448C7-427D-4914-BA9B-4978DBF4FAE2}" type="pres">
      <dgm:prSet presAssocID="{B849C3E6-DD54-4CCA-88F1-E946F6F7EF24}" presName="linNode" presStyleCnt="0"/>
      <dgm:spPr/>
    </dgm:pt>
    <dgm:pt modelId="{FB834796-E220-4403-85E9-878B5C2BF477}" type="pres">
      <dgm:prSet presAssocID="{B849C3E6-DD54-4CCA-88F1-E946F6F7EF24}" presName="parentText" presStyleLbl="node1" presStyleIdx="0" presStyleCnt="5" custScaleX="39309">
        <dgm:presLayoutVars>
          <dgm:chMax val="1"/>
          <dgm:bulletEnabled val="1"/>
        </dgm:presLayoutVars>
      </dgm:prSet>
      <dgm:spPr/>
      <dgm:t>
        <a:bodyPr/>
        <a:lstStyle/>
        <a:p>
          <a:endParaRPr lang="zh-TW" altLang="en-US"/>
        </a:p>
      </dgm:t>
    </dgm:pt>
    <dgm:pt modelId="{5DFB1BC6-F139-4398-8158-F44AB1B5342E}" type="pres">
      <dgm:prSet presAssocID="{B849C3E6-DD54-4CCA-88F1-E946F6F7EF24}" presName="descendantText" presStyleLbl="alignAccFollowNode1" presStyleIdx="0" presStyleCnt="5" custScaleX="131478">
        <dgm:presLayoutVars>
          <dgm:bulletEnabled val="1"/>
        </dgm:presLayoutVars>
      </dgm:prSet>
      <dgm:spPr/>
      <dgm:t>
        <a:bodyPr/>
        <a:lstStyle/>
        <a:p>
          <a:endParaRPr lang="zh-TW" altLang="en-US"/>
        </a:p>
      </dgm:t>
    </dgm:pt>
    <dgm:pt modelId="{9D277667-A1BF-42E5-8F85-868787E44EE3}" type="pres">
      <dgm:prSet presAssocID="{18F828EA-5A77-4F9E-BD8C-C810BA8D30DD}" presName="sp" presStyleCnt="0"/>
      <dgm:spPr/>
    </dgm:pt>
    <dgm:pt modelId="{9C033A17-ABFC-4C45-86B2-9E5F67C785FE}" type="pres">
      <dgm:prSet presAssocID="{341F4183-C66A-4D4C-9826-8806AA889449}" presName="linNode" presStyleCnt="0"/>
      <dgm:spPr/>
    </dgm:pt>
    <dgm:pt modelId="{76BC5A05-CD48-48C4-90D3-21383F9B31B0}" type="pres">
      <dgm:prSet presAssocID="{341F4183-C66A-4D4C-9826-8806AA889449}" presName="parentText" presStyleLbl="node1" presStyleIdx="1" presStyleCnt="5" custScaleX="40056" custScaleY="121461">
        <dgm:presLayoutVars>
          <dgm:chMax val="1"/>
          <dgm:bulletEnabled val="1"/>
        </dgm:presLayoutVars>
      </dgm:prSet>
      <dgm:spPr/>
      <dgm:t>
        <a:bodyPr/>
        <a:lstStyle/>
        <a:p>
          <a:endParaRPr lang="zh-TW" altLang="en-US"/>
        </a:p>
      </dgm:t>
    </dgm:pt>
    <dgm:pt modelId="{D6044856-D7E0-4212-A0D2-B58C55AFD026}" type="pres">
      <dgm:prSet presAssocID="{341F4183-C66A-4D4C-9826-8806AA889449}" presName="descendantText" presStyleLbl="alignAccFollowNode1" presStyleIdx="1" presStyleCnt="5" custScaleX="131112" custScaleY="170575">
        <dgm:presLayoutVars>
          <dgm:bulletEnabled val="1"/>
        </dgm:presLayoutVars>
      </dgm:prSet>
      <dgm:spPr/>
      <dgm:t>
        <a:bodyPr/>
        <a:lstStyle/>
        <a:p>
          <a:endParaRPr lang="zh-TW" altLang="en-US"/>
        </a:p>
      </dgm:t>
    </dgm:pt>
    <dgm:pt modelId="{3DFAA9FE-396B-4BB3-ACF2-F217D8B28B85}" type="pres">
      <dgm:prSet presAssocID="{008D8656-40E9-43F0-82E8-04D9BBE5CECF}" presName="sp" presStyleCnt="0"/>
      <dgm:spPr/>
    </dgm:pt>
    <dgm:pt modelId="{4C4FABE5-AF0C-4873-9B0A-0E621AFAA378}" type="pres">
      <dgm:prSet presAssocID="{EAB17292-0394-4EA5-98EB-DBBD131729E1}" presName="linNode" presStyleCnt="0"/>
      <dgm:spPr/>
    </dgm:pt>
    <dgm:pt modelId="{C653F79C-BE2E-4A02-8C58-C87CA088AEF1}" type="pres">
      <dgm:prSet presAssocID="{EAB17292-0394-4EA5-98EB-DBBD131729E1}" presName="parentText" presStyleLbl="node1" presStyleIdx="2" presStyleCnt="5" custScaleX="40056">
        <dgm:presLayoutVars>
          <dgm:chMax val="1"/>
          <dgm:bulletEnabled val="1"/>
        </dgm:presLayoutVars>
      </dgm:prSet>
      <dgm:spPr/>
      <dgm:t>
        <a:bodyPr/>
        <a:lstStyle/>
        <a:p>
          <a:endParaRPr lang="zh-TW" altLang="en-US"/>
        </a:p>
      </dgm:t>
    </dgm:pt>
    <dgm:pt modelId="{6162F1A0-F4FD-497F-AF89-187B8442F69B}" type="pres">
      <dgm:prSet presAssocID="{EAB17292-0394-4EA5-98EB-DBBD131729E1}" presName="descendantText" presStyleLbl="alignAccFollowNode1" presStyleIdx="2" presStyleCnt="5" custScaleX="129545" custScaleY="128762" custLinFactNeighborX="1895" custLinFactNeighborY="555">
        <dgm:presLayoutVars>
          <dgm:bulletEnabled val="1"/>
        </dgm:presLayoutVars>
      </dgm:prSet>
      <dgm:spPr/>
      <dgm:t>
        <a:bodyPr/>
        <a:lstStyle/>
        <a:p>
          <a:endParaRPr lang="zh-TW" altLang="en-US"/>
        </a:p>
      </dgm:t>
    </dgm:pt>
    <dgm:pt modelId="{0B0D7E14-69D3-4C0C-BFC0-80CAC81D62E5}" type="pres">
      <dgm:prSet presAssocID="{8385CF35-EECE-4DEF-B922-077CD5349F89}" presName="sp" presStyleCnt="0"/>
      <dgm:spPr/>
    </dgm:pt>
    <dgm:pt modelId="{CEF0A986-96D8-4955-801A-AB825EE3012E}" type="pres">
      <dgm:prSet presAssocID="{5B2307E2-E857-42AD-AB8F-0812E1963CCF}" presName="linNode" presStyleCnt="0"/>
      <dgm:spPr/>
    </dgm:pt>
    <dgm:pt modelId="{B1F5713E-8C89-452A-925D-BB458C23C043}" type="pres">
      <dgm:prSet presAssocID="{5B2307E2-E857-42AD-AB8F-0812E1963CCF}" presName="parentText" presStyleLbl="node1" presStyleIdx="3" presStyleCnt="5" custScaleX="40056">
        <dgm:presLayoutVars>
          <dgm:chMax val="1"/>
          <dgm:bulletEnabled val="1"/>
        </dgm:presLayoutVars>
      </dgm:prSet>
      <dgm:spPr/>
      <dgm:t>
        <a:bodyPr/>
        <a:lstStyle/>
        <a:p>
          <a:endParaRPr lang="zh-TW" altLang="en-US"/>
        </a:p>
      </dgm:t>
    </dgm:pt>
    <dgm:pt modelId="{9B98EBF1-A700-4F84-93F3-F47865EFB408}" type="pres">
      <dgm:prSet presAssocID="{5B2307E2-E857-42AD-AB8F-0812E1963CCF}" presName="descendantText" presStyleLbl="alignAccFollowNode1" presStyleIdx="3" presStyleCnt="5" custScaleX="130542">
        <dgm:presLayoutVars>
          <dgm:bulletEnabled val="1"/>
        </dgm:presLayoutVars>
      </dgm:prSet>
      <dgm:spPr/>
      <dgm:t>
        <a:bodyPr/>
        <a:lstStyle/>
        <a:p>
          <a:endParaRPr lang="zh-TW" altLang="en-US"/>
        </a:p>
      </dgm:t>
    </dgm:pt>
    <dgm:pt modelId="{0484A5C2-6511-4AFF-9628-0BB8C08A901E}" type="pres">
      <dgm:prSet presAssocID="{1BFD8B01-664A-4B95-B84C-F6DE5800E98D}" presName="sp" presStyleCnt="0"/>
      <dgm:spPr/>
    </dgm:pt>
    <dgm:pt modelId="{2C002A55-FE25-4110-AE5C-975831FD7B8D}" type="pres">
      <dgm:prSet presAssocID="{D255AFE2-D524-4BC3-9E3C-420E1FB1FE9C}" presName="linNode" presStyleCnt="0"/>
      <dgm:spPr/>
    </dgm:pt>
    <dgm:pt modelId="{AD4ED843-630E-428B-92A4-AEE996373897}" type="pres">
      <dgm:prSet presAssocID="{D255AFE2-D524-4BC3-9E3C-420E1FB1FE9C}" presName="parentText" presStyleLbl="node1" presStyleIdx="4" presStyleCnt="5" custScaleX="39853" custLinFactNeighborX="-210" custLinFactNeighborY="2799">
        <dgm:presLayoutVars>
          <dgm:chMax val="1"/>
          <dgm:bulletEnabled val="1"/>
        </dgm:presLayoutVars>
      </dgm:prSet>
      <dgm:spPr/>
      <dgm:t>
        <a:bodyPr/>
        <a:lstStyle/>
        <a:p>
          <a:endParaRPr lang="zh-TW" altLang="en-US"/>
        </a:p>
      </dgm:t>
    </dgm:pt>
    <dgm:pt modelId="{7C04BE61-E900-46CC-B2CB-637ABF905E81}" type="pres">
      <dgm:prSet presAssocID="{D255AFE2-D524-4BC3-9E3C-420E1FB1FE9C}" presName="descendantText" presStyleLbl="alignAccFollowNode1" presStyleIdx="4" presStyleCnt="5" custScaleX="131226" custScaleY="166348">
        <dgm:presLayoutVars>
          <dgm:bulletEnabled val="1"/>
        </dgm:presLayoutVars>
      </dgm:prSet>
      <dgm:spPr/>
      <dgm:t>
        <a:bodyPr/>
        <a:lstStyle/>
        <a:p>
          <a:endParaRPr lang="zh-TW" altLang="en-US"/>
        </a:p>
      </dgm:t>
    </dgm:pt>
  </dgm:ptLst>
  <dgm:cxnLst>
    <dgm:cxn modelId="{B6139C04-B2F3-4D0F-B415-0C763DC3E14D}" type="presOf" srcId="{EAB17292-0394-4EA5-98EB-DBBD131729E1}" destId="{C653F79C-BE2E-4A02-8C58-C87CA088AEF1}" srcOrd="0" destOrd="0" presId="urn:microsoft.com/office/officeart/2005/8/layout/vList5"/>
    <dgm:cxn modelId="{50F37E9A-5862-47A1-AACB-9363BBA178F3}" srcId="{5B2307E2-E857-42AD-AB8F-0812E1963CCF}" destId="{4CF76013-FD50-45BB-89F5-58A9D89BD2BB}" srcOrd="0" destOrd="0" parTransId="{A1CD0599-BF00-47DE-93C8-10C2F2DF5281}" sibTransId="{E0AF8823-EF47-48E1-BE66-746C2F9E84AC}"/>
    <dgm:cxn modelId="{A92008CB-6432-4EA4-8894-C2F91457F07F}" srcId="{7201FD05-4E2F-4E18-9DEE-DCDC41300706}" destId="{5B2307E2-E857-42AD-AB8F-0812E1963CCF}" srcOrd="3" destOrd="0" parTransId="{B23A9429-4E0F-45FF-9D2E-C898BA7BD3EB}" sibTransId="{1BFD8B01-664A-4B95-B84C-F6DE5800E98D}"/>
    <dgm:cxn modelId="{F7F1A674-692E-41CA-A86A-3865D6D7C3B2}" type="presOf" srcId="{7201FD05-4E2F-4E18-9DEE-DCDC41300706}" destId="{BF6C6381-0D5F-4525-8DD6-F3BA174AA2AA}" srcOrd="0" destOrd="0" presId="urn:microsoft.com/office/officeart/2005/8/layout/vList5"/>
    <dgm:cxn modelId="{6A1ACD5E-D5D0-49D2-9CF0-468849523D4E}" type="presOf" srcId="{C9F47A73-9F91-4332-B198-0A77673B2DBD}" destId="{5DFB1BC6-F139-4398-8158-F44AB1B5342E}" srcOrd="0" destOrd="0" presId="urn:microsoft.com/office/officeart/2005/8/layout/vList5"/>
    <dgm:cxn modelId="{2F3BCDE4-7BFC-480D-AFE7-7ABD5DF04F50}" srcId="{D255AFE2-D524-4BC3-9E3C-420E1FB1FE9C}" destId="{B945E613-938F-47C6-B435-94A7C7BC6258}" srcOrd="1" destOrd="0" parTransId="{083434E3-089B-4346-951D-86B1E522B34D}" sibTransId="{7ED6A78B-D123-4D20-A32A-204F0CDD1D48}"/>
    <dgm:cxn modelId="{D17FAA0E-1849-4C16-B769-438C77AB4092}" type="presOf" srcId="{A6AB852E-4A65-4AAA-9CA6-F4BEAF0B3E32}" destId="{7C04BE61-E900-46CC-B2CB-637ABF905E81}" srcOrd="0" destOrd="0" presId="urn:microsoft.com/office/officeart/2005/8/layout/vList5"/>
    <dgm:cxn modelId="{23AC19E8-D553-4E7E-8D89-8E908A3DDCC7}" type="presOf" srcId="{4CF76013-FD50-45BB-89F5-58A9D89BD2BB}" destId="{9B98EBF1-A700-4F84-93F3-F47865EFB408}" srcOrd="0" destOrd="0" presId="urn:microsoft.com/office/officeart/2005/8/layout/vList5"/>
    <dgm:cxn modelId="{8D756429-0424-46CD-9CF0-BED05A7629E4}" srcId="{341F4183-C66A-4D4C-9826-8806AA889449}" destId="{A139896A-098F-4391-935A-48CF4FB079CF}" srcOrd="1" destOrd="0" parTransId="{5B290DBA-F8EF-4FC7-B2D9-7342808DE16E}" sibTransId="{BD06700B-7420-4F29-B082-C0A254467156}"/>
    <dgm:cxn modelId="{D5F525FB-E559-42C2-9235-D175B3515951}" srcId="{B849C3E6-DD54-4CCA-88F1-E946F6F7EF24}" destId="{C9F47A73-9F91-4332-B198-0A77673B2DBD}" srcOrd="0" destOrd="0" parTransId="{67C583E7-BA94-4833-85AE-9FF8415004D6}" sibTransId="{81400121-DD8C-4647-80E6-485123935C14}"/>
    <dgm:cxn modelId="{21229E5A-8038-49DE-8669-FDAF63C215B4}" type="presOf" srcId="{B849C3E6-DD54-4CCA-88F1-E946F6F7EF24}" destId="{FB834796-E220-4403-85E9-878B5C2BF477}" srcOrd="0" destOrd="0" presId="urn:microsoft.com/office/officeart/2005/8/layout/vList5"/>
    <dgm:cxn modelId="{75750A37-88E2-490C-BFBA-09E8F0B5BC73}" type="presOf" srcId="{93C231E9-FA33-4667-B720-C7F03CBF7E0D}" destId="{D6044856-D7E0-4212-A0D2-B58C55AFD026}" srcOrd="0" destOrd="0" presId="urn:microsoft.com/office/officeart/2005/8/layout/vList5"/>
    <dgm:cxn modelId="{45082A12-84E5-43B4-8113-28BFE6AE9B1E}" srcId="{7201FD05-4E2F-4E18-9DEE-DCDC41300706}" destId="{D255AFE2-D524-4BC3-9E3C-420E1FB1FE9C}" srcOrd="4" destOrd="0" parTransId="{FE3C8161-8D55-4261-9BB8-A74E52C05B0D}" sibTransId="{E807E7B1-C555-423D-905B-7D11B7926A5D}"/>
    <dgm:cxn modelId="{474C12F2-C27B-4CD6-BC82-F2BBE5F3FFE0}" type="presOf" srcId="{B945E613-938F-47C6-B435-94A7C7BC6258}" destId="{7C04BE61-E900-46CC-B2CB-637ABF905E81}" srcOrd="0" destOrd="1" presId="urn:microsoft.com/office/officeart/2005/8/layout/vList5"/>
    <dgm:cxn modelId="{008BEEB4-6FE5-4602-B09F-E6548D3158BE}" type="presOf" srcId="{A139896A-098F-4391-935A-48CF4FB079CF}" destId="{D6044856-D7E0-4212-A0D2-B58C55AFD026}" srcOrd="0" destOrd="1" presId="urn:microsoft.com/office/officeart/2005/8/layout/vList5"/>
    <dgm:cxn modelId="{6BDD9B8F-D355-4574-AE23-A1EB64AC4263}" type="presOf" srcId="{5B2307E2-E857-42AD-AB8F-0812E1963CCF}" destId="{B1F5713E-8C89-452A-925D-BB458C23C043}" srcOrd="0" destOrd="0" presId="urn:microsoft.com/office/officeart/2005/8/layout/vList5"/>
    <dgm:cxn modelId="{996BA9C7-65E3-4CA4-8E7E-F446C4279232}" srcId="{7201FD05-4E2F-4E18-9DEE-DCDC41300706}" destId="{341F4183-C66A-4D4C-9826-8806AA889449}" srcOrd="1" destOrd="0" parTransId="{BDF42564-4856-4B28-8D15-D01918153F66}" sibTransId="{008D8656-40E9-43F0-82E8-04D9BBE5CECF}"/>
    <dgm:cxn modelId="{93BCB6AB-A234-446C-8ACF-2937EA20D20E}" type="presOf" srcId="{D255AFE2-D524-4BC3-9E3C-420E1FB1FE9C}" destId="{AD4ED843-630E-428B-92A4-AEE996373897}" srcOrd="0" destOrd="0" presId="urn:microsoft.com/office/officeart/2005/8/layout/vList5"/>
    <dgm:cxn modelId="{804277A0-AD97-4750-986D-ABF0AADE7F19}" srcId="{7201FD05-4E2F-4E18-9DEE-DCDC41300706}" destId="{B849C3E6-DD54-4CCA-88F1-E946F6F7EF24}" srcOrd="0" destOrd="0" parTransId="{458FB4BD-9397-48B7-869F-8FF460E74D18}" sibTransId="{18F828EA-5A77-4F9E-BD8C-C810BA8D30DD}"/>
    <dgm:cxn modelId="{4182ABFE-21FF-4193-9C67-1EBC98D6DCA6}" srcId="{D255AFE2-D524-4BC3-9E3C-420E1FB1FE9C}" destId="{A6AB852E-4A65-4AAA-9CA6-F4BEAF0B3E32}" srcOrd="0" destOrd="0" parTransId="{FB8577CE-3155-4C7D-81C7-629389E629CC}" sibTransId="{C92577C1-7DFD-4461-9CF1-D0BF4906A5DC}"/>
    <dgm:cxn modelId="{64298A7D-4F56-4DBC-A165-E6CB7F078CE1}" srcId="{341F4183-C66A-4D4C-9826-8806AA889449}" destId="{93C231E9-FA33-4667-B720-C7F03CBF7E0D}" srcOrd="0" destOrd="0" parTransId="{E346313F-4CA1-4B07-A2FB-059156E2B83D}" sibTransId="{7FB6A6EF-76C1-410C-837D-50CDAE3E8A74}"/>
    <dgm:cxn modelId="{6F4E7DDB-252C-4BDD-A231-FF37E4FEA3E6}" type="presOf" srcId="{341F4183-C66A-4D4C-9826-8806AA889449}" destId="{76BC5A05-CD48-48C4-90D3-21383F9B31B0}" srcOrd="0" destOrd="0" presId="urn:microsoft.com/office/officeart/2005/8/layout/vList5"/>
    <dgm:cxn modelId="{CE2B2EC8-4E32-4086-917F-A2B3F241448D}" type="presOf" srcId="{541DDA94-19A0-4532-B599-7A88AB4F3159}" destId="{6162F1A0-F4FD-497F-AF89-187B8442F69B}" srcOrd="0" destOrd="0" presId="urn:microsoft.com/office/officeart/2005/8/layout/vList5"/>
    <dgm:cxn modelId="{70893833-A45C-460B-B584-0BD089242E8D}" srcId="{EAB17292-0394-4EA5-98EB-DBBD131729E1}" destId="{541DDA94-19A0-4532-B599-7A88AB4F3159}" srcOrd="0" destOrd="0" parTransId="{1DCD161E-F2E5-440E-BA50-C09E7674949B}" sibTransId="{4045FFEC-5EAF-4AF1-8B27-1E736EDFB80B}"/>
    <dgm:cxn modelId="{4D1F1DE3-650A-413F-AB8A-A2CF76B9EEB4}" srcId="{7201FD05-4E2F-4E18-9DEE-DCDC41300706}" destId="{EAB17292-0394-4EA5-98EB-DBBD131729E1}" srcOrd="2" destOrd="0" parTransId="{226DB78D-7219-494B-BB2B-BE1B2B47C58B}" sibTransId="{8385CF35-EECE-4DEF-B922-077CD5349F89}"/>
    <dgm:cxn modelId="{1EB3D487-2E52-45FB-BB33-B3A8EAA73198}" type="presParOf" srcId="{BF6C6381-0D5F-4525-8DD6-F3BA174AA2AA}" destId="{A90448C7-427D-4914-BA9B-4978DBF4FAE2}" srcOrd="0" destOrd="0" presId="urn:microsoft.com/office/officeart/2005/8/layout/vList5"/>
    <dgm:cxn modelId="{35B6789A-4FDF-4EE8-B7E8-7FD8E7DD544F}" type="presParOf" srcId="{A90448C7-427D-4914-BA9B-4978DBF4FAE2}" destId="{FB834796-E220-4403-85E9-878B5C2BF477}" srcOrd="0" destOrd="0" presId="urn:microsoft.com/office/officeart/2005/8/layout/vList5"/>
    <dgm:cxn modelId="{DA735C5F-5BB6-4E25-BDDF-91542863F610}" type="presParOf" srcId="{A90448C7-427D-4914-BA9B-4978DBF4FAE2}" destId="{5DFB1BC6-F139-4398-8158-F44AB1B5342E}" srcOrd="1" destOrd="0" presId="urn:microsoft.com/office/officeart/2005/8/layout/vList5"/>
    <dgm:cxn modelId="{2664C795-AB82-4DC7-8E37-CD24B6B1B88C}" type="presParOf" srcId="{BF6C6381-0D5F-4525-8DD6-F3BA174AA2AA}" destId="{9D277667-A1BF-42E5-8F85-868787E44EE3}" srcOrd="1" destOrd="0" presId="urn:microsoft.com/office/officeart/2005/8/layout/vList5"/>
    <dgm:cxn modelId="{5A4E5F33-188E-40DF-94AC-8140F1F96775}" type="presParOf" srcId="{BF6C6381-0D5F-4525-8DD6-F3BA174AA2AA}" destId="{9C033A17-ABFC-4C45-86B2-9E5F67C785FE}" srcOrd="2" destOrd="0" presId="urn:microsoft.com/office/officeart/2005/8/layout/vList5"/>
    <dgm:cxn modelId="{C3B85532-0A2C-4E25-8CA1-F4D48020D26A}" type="presParOf" srcId="{9C033A17-ABFC-4C45-86B2-9E5F67C785FE}" destId="{76BC5A05-CD48-48C4-90D3-21383F9B31B0}" srcOrd="0" destOrd="0" presId="urn:microsoft.com/office/officeart/2005/8/layout/vList5"/>
    <dgm:cxn modelId="{8044D67C-DF44-43B0-99E3-CE28BE13DEEC}" type="presParOf" srcId="{9C033A17-ABFC-4C45-86B2-9E5F67C785FE}" destId="{D6044856-D7E0-4212-A0D2-B58C55AFD026}" srcOrd="1" destOrd="0" presId="urn:microsoft.com/office/officeart/2005/8/layout/vList5"/>
    <dgm:cxn modelId="{9C50E03A-1DE1-4212-8A16-4435B660B7DA}" type="presParOf" srcId="{BF6C6381-0D5F-4525-8DD6-F3BA174AA2AA}" destId="{3DFAA9FE-396B-4BB3-ACF2-F217D8B28B85}" srcOrd="3" destOrd="0" presId="urn:microsoft.com/office/officeart/2005/8/layout/vList5"/>
    <dgm:cxn modelId="{D5E1AD52-48D7-4B77-9D0A-CF1D3F5AB786}" type="presParOf" srcId="{BF6C6381-0D5F-4525-8DD6-F3BA174AA2AA}" destId="{4C4FABE5-AF0C-4873-9B0A-0E621AFAA378}" srcOrd="4" destOrd="0" presId="urn:microsoft.com/office/officeart/2005/8/layout/vList5"/>
    <dgm:cxn modelId="{BD881B5C-D876-4640-B604-D7292D3F3C52}" type="presParOf" srcId="{4C4FABE5-AF0C-4873-9B0A-0E621AFAA378}" destId="{C653F79C-BE2E-4A02-8C58-C87CA088AEF1}" srcOrd="0" destOrd="0" presId="urn:microsoft.com/office/officeart/2005/8/layout/vList5"/>
    <dgm:cxn modelId="{3F39D2EB-ED34-4906-843F-9447342F2D48}" type="presParOf" srcId="{4C4FABE5-AF0C-4873-9B0A-0E621AFAA378}" destId="{6162F1A0-F4FD-497F-AF89-187B8442F69B}" srcOrd="1" destOrd="0" presId="urn:microsoft.com/office/officeart/2005/8/layout/vList5"/>
    <dgm:cxn modelId="{B2E517AB-853C-49E7-A813-9A0E913153EE}" type="presParOf" srcId="{BF6C6381-0D5F-4525-8DD6-F3BA174AA2AA}" destId="{0B0D7E14-69D3-4C0C-BFC0-80CAC81D62E5}" srcOrd="5" destOrd="0" presId="urn:microsoft.com/office/officeart/2005/8/layout/vList5"/>
    <dgm:cxn modelId="{D5166509-D37B-4BCF-B93C-A7208D90BB18}" type="presParOf" srcId="{BF6C6381-0D5F-4525-8DD6-F3BA174AA2AA}" destId="{CEF0A986-96D8-4955-801A-AB825EE3012E}" srcOrd="6" destOrd="0" presId="urn:microsoft.com/office/officeart/2005/8/layout/vList5"/>
    <dgm:cxn modelId="{3B008606-9037-49B9-B6D6-070E76B8470A}" type="presParOf" srcId="{CEF0A986-96D8-4955-801A-AB825EE3012E}" destId="{B1F5713E-8C89-452A-925D-BB458C23C043}" srcOrd="0" destOrd="0" presId="urn:microsoft.com/office/officeart/2005/8/layout/vList5"/>
    <dgm:cxn modelId="{BCAAC41C-3AC5-4DF0-9B21-90FFCEF5BD02}" type="presParOf" srcId="{CEF0A986-96D8-4955-801A-AB825EE3012E}" destId="{9B98EBF1-A700-4F84-93F3-F47865EFB408}" srcOrd="1" destOrd="0" presId="urn:microsoft.com/office/officeart/2005/8/layout/vList5"/>
    <dgm:cxn modelId="{060BD571-C7E7-499D-8FA3-1BFAE167E6B3}" type="presParOf" srcId="{BF6C6381-0D5F-4525-8DD6-F3BA174AA2AA}" destId="{0484A5C2-6511-4AFF-9628-0BB8C08A901E}" srcOrd="7" destOrd="0" presId="urn:microsoft.com/office/officeart/2005/8/layout/vList5"/>
    <dgm:cxn modelId="{89E98A29-677A-4FD0-A233-4E90D3872A48}" type="presParOf" srcId="{BF6C6381-0D5F-4525-8DD6-F3BA174AA2AA}" destId="{2C002A55-FE25-4110-AE5C-975831FD7B8D}" srcOrd="8" destOrd="0" presId="urn:microsoft.com/office/officeart/2005/8/layout/vList5"/>
    <dgm:cxn modelId="{59BBFE33-B774-4816-806F-228999AABD59}" type="presParOf" srcId="{2C002A55-FE25-4110-AE5C-975831FD7B8D}" destId="{AD4ED843-630E-428B-92A4-AEE996373897}" srcOrd="0" destOrd="0" presId="urn:microsoft.com/office/officeart/2005/8/layout/vList5"/>
    <dgm:cxn modelId="{45A274E7-A2DF-40B7-8698-B563FA3E8402}" type="presParOf" srcId="{2C002A55-FE25-4110-AE5C-975831FD7B8D}" destId="{7C04BE61-E900-46CC-B2CB-637ABF905E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3A760-0AE1-45B4-9778-ABB2368A63C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C55D580D-E330-4FF0-A46A-39895914A4E7}">
      <dgm:prSet phldrT="[文字]" custT="1"/>
      <dgm:spPr>
        <a:solidFill>
          <a:schemeClr val="tx2"/>
        </a:solidFill>
      </dgm:spPr>
      <dgm:t>
        <a:bodyPr vert="eaVert"/>
        <a:lstStyle/>
        <a:p>
          <a:r>
            <a:rPr lang="zh-TW" altLang="en-US" sz="3000" b="1" dirty="0" smtClean="0"/>
            <a:t>藥物在方劑中的地位與功能</a:t>
          </a:r>
          <a:endParaRPr lang="zh-TW" altLang="en-US" sz="3000" b="1" dirty="0"/>
        </a:p>
      </dgm:t>
    </dgm:pt>
    <dgm:pt modelId="{2ED93A1F-7075-455E-8D21-5A47F3D981B7}" type="parTrans" cxnId="{6B752536-641D-48B4-813A-F4AF80830034}">
      <dgm:prSet/>
      <dgm:spPr/>
      <dgm:t>
        <a:bodyPr/>
        <a:lstStyle/>
        <a:p>
          <a:endParaRPr lang="zh-TW" altLang="en-US"/>
        </a:p>
      </dgm:t>
    </dgm:pt>
    <dgm:pt modelId="{BB4B02AA-A5AE-4EEA-9DAE-A545C61A5D70}" type="sibTrans" cxnId="{6B752536-641D-48B4-813A-F4AF80830034}">
      <dgm:prSet/>
      <dgm:spPr/>
      <dgm:t>
        <a:bodyPr/>
        <a:lstStyle/>
        <a:p>
          <a:endParaRPr lang="zh-TW" altLang="en-US"/>
        </a:p>
      </dgm:t>
    </dgm:pt>
    <dgm:pt modelId="{A1EBBAD5-E12A-4B59-B866-7A05E8B2122C}">
      <dgm:prSet phldrT="[文字]" custT="1"/>
      <dgm:spPr/>
      <dgm:t>
        <a:bodyPr/>
        <a:lstStyle/>
        <a:p>
          <a:r>
            <a:rPr lang="zh-TW" altLang="en-US" sz="4000" b="1" dirty="0" smtClean="0">
              <a:solidFill>
                <a:srgbClr val="C00000"/>
              </a:solidFill>
            </a:rPr>
            <a:t>君</a:t>
          </a:r>
          <a:endParaRPr lang="zh-TW" altLang="en-US" sz="4000" b="1" dirty="0">
            <a:solidFill>
              <a:srgbClr val="C00000"/>
            </a:solidFill>
          </a:endParaRPr>
        </a:p>
      </dgm:t>
    </dgm:pt>
    <dgm:pt modelId="{FF94BC39-A96C-4823-A0F9-AFAB298466C2}" type="parTrans" cxnId="{A67F221F-BA2B-47B7-BB14-6F3334694C3E}">
      <dgm:prSet/>
      <dgm:spPr/>
      <dgm:t>
        <a:bodyPr/>
        <a:lstStyle/>
        <a:p>
          <a:endParaRPr lang="zh-TW" altLang="en-US"/>
        </a:p>
      </dgm:t>
    </dgm:pt>
    <dgm:pt modelId="{2774C021-EC63-4CEE-8B0E-C1CDC00E4F2D}" type="sibTrans" cxnId="{A67F221F-BA2B-47B7-BB14-6F3334694C3E}">
      <dgm:prSet/>
      <dgm:spPr/>
      <dgm:t>
        <a:bodyPr/>
        <a:lstStyle/>
        <a:p>
          <a:endParaRPr lang="zh-TW" altLang="en-US"/>
        </a:p>
      </dgm:t>
    </dgm:pt>
    <dgm:pt modelId="{DBDA044A-38EB-46A0-A39E-48887E7E1D27}">
      <dgm:prSet phldrT="[文字]" custT="1"/>
      <dgm:spPr/>
      <dgm:t>
        <a:bodyPr/>
        <a:lstStyle/>
        <a:p>
          <a:r>
            <a:rPr lang="zh-TW" altLang="en-US" sz="4000" b="1" dirty="0" smtClean="0">
              <a:solidFill>
                <a:srgbClr val="B4371E"/>
              </a:solidFill>
            </a:rPr>
            <a:t>臣</a:t>
          </a:r>
          <a:endParaRPr lang="zh-TW" altLang="en-US" sz="4000" b="1" dirty="0">
            <a:solidFill>
              <a:srgbClr val="B4371E"/>
            </a:solidFill>
          </a:endParaRPr>
        </a:p>
      </dgm:t>
    </dgm:pt>
    <dgm:pt modelId="{AEC4276C-E1EA-4A4D-AD99-56B0A2BD6E0C}" type="parTrans" cxnId="{3B961E15-D8D9-413B-A2AA-09B95FF03470}">
      <dgm:prSet/>
      <dgm:spPr/>
      <dgm:t>
        <a:bodyPr/>
        <a:lstStyle/>
        <a:p>
          <a:endParaRPr lang="zh-TW" altLang="en-US"/>
        </a:p>
      </dgm:t>
    </dgm:pt>
    <dgm:pt modelId="{F68BB22B-F943-4A95-AD29-325B1CBE4D26}" type="sibTrans" cxnId="{3B961E15-D8D9-413B-A2AA-09B95FF03470}">
      <dgm:prSet/>
      <dgm:spPr/>
      <dgm:t>
        <a:bodyPr/>
        <a:lstStyle/>
        <a:p>
          <a:endParaRPr lang="zh-TW" altLang="en-US"/>
        </a:p>
      </dgm:t>
    </dgm:pt>
    <dgm:pt modelId="{AF26D037-A20C-4090-9FF0-5B128F7030CC}">
      <dgm:prSet custT="1"/>
      <dgm:spPr/>
      <dgm:t>
        <a:bodyPr/>
        <a:lstStyle/>
        <a:p>
          <a:r>
            <a:rPr lang="zh-TW" altLang="en-US" sz="4000" b="1" dirty="0" smtClean="0">
              <a:solidFill>
                <a:srgbClr val="DA6960"/>
              </a:solidFill>
            </a:rPr>
            <a:t>佐</a:t>
          </a:r>
          <a:endParaRPr lang="zh-TW" altLang="en-US" sz="4000" b="1" dirty="0">
            <a:solidFill>
              <a:srgbClr val="DA6960"/>
            </a:solidFill>
          </a:endParaRPr>
        </a:p>
      </dgm:t>
    </dgm:pt>
    <dgm:pt modelId="{031E028A-B96A-4336-8AAB-0E2473E72C0F}" type="parTrans" cxnId="{55E223EA-0B7D-4A5B-BB70-C0D44A3ECBD5}">
      <dgm:prSet/>
      <dgm:spPr/>
      <dgm:t>
        <a:bodyPr/>
        <a:lstStyle/>
        <a:p>
          <a:endParaRPr lang="zh-TW" altLang="en-US"/>
        </a:p>
      </dgm:t>
    </dgm:pt>
    <dgm:pt modelId="{2AB8DF55-1799-473A-982C-957475853A4D}" type="sibTrans" cxnId="{55E223EA-0B7D-4A5B-BB70-C0D44A3ECBD5}">
      <dgm:prSet/>
      <dgm:spPr/>
      <dgm:t>
        <a:bodyPr/>
        <a:lstStyle/>
        <a:p>
          <a:endParaRPr lang="zh-TW" altLang="en-US"/>
        </a:p>
      </dgm:t>
    </dgm:pt>
    <dgm:pt modelId="{A200A08C-E57E-4341-8A9B-028D24C1BAF9}">
      <dgm:prSet custT="1"/>
      <dgm:spPr/>
      <dgm:t>
        <a:bodyPr/>
        <a:lstStyle/>
        <a:p>
          <a:r>
            <a:rPr lang="zh-TW" altLang="en-US" sz="4000" b="1" dirty="0" smtClean="0">
              <a:solidFill>
                <a:srgbClr val="F99983"/>
              </a:solidFill>
            </a:rPr>
            <a:t>使</a:t>
          </a:r>
          <a:endParaRPr lang="zh-TW" altLang="en-US" sz="4000" b="1" dirty="0">
            <a:solidFill>
              <a:srgbClr val="F99983"/>
            </a:solidFill>
          </a:endParaRPr>
        </a:p>
      </dgm:t>
    </dgm:pt>
    <dgm:pt modelId="{59EF62CD-E5EC-4519-99B8-011C43B54181}" type="parTrans" cxnId="{6CFAA234-349C-401B-8C00-DAFA95A4F086}">
      <dgm:prSet/>
      <dgm:spPr/>
      <dgm:t>
        <a:bodyPr/>
        <a:lstStyle/>
        <a:p>
          <a:endParaRPr lang="zh-TW" altLang="en-US"/>
        </a:p>
      </dgm:t>
    </dgm:pt>
    <dgm:pt modelId="{5A01CFAD-B637-4F1F-A9EC-D591665BB1F1}" type="sibTrans" cxnId="{6CFAA234-349C-401B-8C00-DAFA95A4F086}">
      <dgm:prSet/>
      <dgm:spPr/>
      <dgm:t>
        <a:bodyPr/>
        <a:lstStyle/>
        <a:p>
          <a:endParaRPr lang="zh-TW" altLang="en-US"/>
        </a:p>
      </dgm:t>
    </dgm:pt>
    <dgm:pt modelId="{5F27B69B-40B3-4A05-97B4-BA624463C144}">
      <dgm:prSet custT="1"/>
      <dgm:spPr>
        <a:solidFill>
          <a:srgbClr val="C00000"/>
        </a:solidFill>
      </dgm:spPr>
      <dgm:t>
        <a:bodyPr/>
        <a:lstStyle/>
        <a:p>
          <a:r>
            <a:rPr lang="zh-TW" altLang="en-US" sz="2400" b="1" dirty="0" smtClean="0"/>
            <a:t>針對主病或主證、主要治療作用的藥物。藥力居首，用量多</a:t>
          </a:r>
          <a:endParaRPr lang="zh-TW" altLang="en-US" sz="2400" b="1" dirty="0"/>
        </a:p>
      </dgm:t>
    </dgm:pt>
    <dgm:pt modelId="{32982570-B21D-463A-B926-012FDF9A2E06}" type="parTrans" cxnId="{D5CF5749-272A-4A24-B1AE-78B5973AB380}">
      <dgm:prSet/>
      <dgm:spPr/>
      <dgm:t>
        <a:bodyPr/>
        <a:lstStyle/>
        <a:p>
          <a:endParaRPr lang="zh-TW" altLang="en-US"/>
        </a:p>
      </dgm:t>
    </dgm:pt>
    <dgm:pt modelId="{068EB447-7876-4116-9DA5-498FD2432FC2}" type="sibTrans" cxnId="{D5CF5749-272A-4A24-B1AE-78B5973AB380}">
      <dgm:prSet/>
      <dgm:spPr/>
      <dgm:t>
        <a:bodyPr/>
        <a:lstStyle/>
        <a:p>
          <a:endParaRPr lang="zh-TW" altLang="en-US"/>
        </a:p>
      </dgm:t>
    </dgm:pt>
    <dgm:pt modelId="{E31A308D-DE01-4EA8-BC57-0BDD1BBD8B76}">
      <dgm:prSet custT="1"/>
      <dgm:spPr>
        <a:solidFill>
          <a:srgbClr val="B4371E"/>
        </a:solidFill>
      </dgm:spPr>
      <dgm:t>
        <a:bodyPr/>
        <a:lstStyle/>
        <a:p>
          <a:r>
            <a:rPr lang="zh-TW" altLang="en-US" sz="2400" b="1" dirty="0" smtClean="0"/>
            <a:t>輔助君藥加強治療主病或主證的藥物</a:t>
          </a:r>
          <a:endParaRPr lang="zh-TW" altLang="en-US" sz="2400" b="1" dirty="0"/>
        </a:p>
      </dgm:t>
    </dgm:pt>
    <dgm:pt modelId="{BD1B5E45-EE71-4D19-A90E-8507D94E421F}" type="parTrans" cxnId="{3BAFA515-A06E-443D-87ED-06F2434D7A3D}">
      <dgm:prSet/>
      <dgm:spPr/>
      <dgm:t>
        <a:bodyPr/>
        <a:lstStyle/>
        <a:p>
          <a:endParaRPr lang="zh-TW" altLang="en-US"/>
        </a:p>
      </dgm:t>
    </dgm:pt>
    <dgm:pt modelId="{8C4A8745-DDB5-4C7F-B653-3EBF70E0FFD4}" type="sibTrans" cxnId="{3BAFA515-A06E-443D-87ED-06F2434D7A3D}">
      <dgm:prSet/>
      <dgm:spPr/>
      <dgm:t>
        <a:bodyPr/>
        <a:lstStyle/>
        <a:p>
          <a:endParaRPr lang="zh-TW" altLang="en-US"/>
        </a:p>
      </dgm:t>
    </dgm:pt>
    <dgm:pt modelId="{644F8742-C8DC-4C7F-9304-E3A86CB8EECE}">
      <dgm:prSet custT="1"/>
      <dgm:spPr>
        <a:solidFill>
          <a:srgbClr val="D64E4E"/>
        </a:solidFill>
      </dgm:spPr>
      <dgm:t>
        <a:bodyPr/>
        <a:lstStyle/>
        <a:p>
          <a:r>
            <a:rPr lang="zh-TW" altLang="en-US" sz="2400" b="1" dirty="0" smtClean="0"/>
            <a:t>協助加強治療作用，消除或減低毒性、烈性</a:t>
          </a:r>
          <a:endParaRPr lang="zh-TW" altLang="en-US" sz="2400" b="1" dirty="0"/>
        </a:p>
      </dgm:t>
    </dgm:pt>
    <dgm:pt modelId="{E4E1F483-BC62-49D1-ABD0-AD6644F4D64D}" type="parTrans" cxnId="{BE1679EA-D5EB-4833-94B6-C242C472002E}">
      <dgm:prSet/>
      <dgm:spPr/>
      <dgm:t>
        <a:bodyPr/>
        <a:lstStyle/>
        <a:p>
          <a:endParaRPr lang="zh-TW" altLang="en-US"/>
        </a:p>
      </dgm:t>
    </dgm:pt>
    <dgm:pt modelId="{A17E454D-293F-4680-AF67-B68C881C552F}" type="sibTrans" cxnId="{BE1679EA-D5EB-4833-94B6-C242C472002E}">
      <dgm:prSet/>
      <dgm:spPr/>
      <dgm:t>
        <a:bodyPr/>
        <a:lstStyle/>
        <a:p>
          <a:endParaRPr lang="zh-TW" altLang="en-US"/>
        </a:p>
      </dgm:t>
    </dgm:pt>
    <dgm:pt modelId="{0C29CFF5-D24D-4489-9CEB-542258461BDC}">
      <dgm:prSet custT="1"/>
      <dgm:spPr>
        <a:solidFill>
          <a:srgbClr val="F99983"/>
        </a:solidFill>
      </dgm:spPr>
      <dgm:t>
        <a:bodyPr/>
        <a:lstStyle/>
        <a:p>
          <a:r>
            <a:rPr lang="zh-TW" altLang="en-US" sz="2400" b="1" dirty="0" smtClean="0"/>
            <a:t>引經藥，引導方中各藥達病處，或是用於調和諸藥的作用</a:t>
          </a:r>
          <a:endParaRPr lang="zh-TW" altLang="en-US" sz="2400" b="1" dirty="0"/>
        </a:p>
      </dgm:t>
    </dgm:pt>
    <dgm:pt modelId="{31F1E8D1-D9DA-4DE0-80D0-B7B5801AE99E}" type="parTrans" cxnId="{893593AB-377C-436D-8165-BCDC12DC60C1}">
      <dgm:prSet/>
      <dgm:spPr/>
      <dgm:t>
        <a:bodyPr/>
        <a:lstStyle/>
        <a:p>
          <a:endParaRPr lang="zh-TW" altLang="en-US"/>
        </a:p>
      </dgm:t>
    </dgm:pt>
    <dgm:pt modelId="{08C6FDF2-D872-4145-821E-3D0286A04D7E}" type="sibTrans" cxnId="{893593AB-377C-436D-8165-BCDC12DC60C1}">
      <dgm:prSet/>
      <dgm:spPr/>
      <dgm:t>
        <a:bodyPr/>
        <a:lstStyle/>
        <a:p>
          <a:endParaRPr lang="zh-TW" altLang="en-US"/>
        </a:p>
      </dgm:t>
    </dgm:pt>
    <dgm:pt modelId="{275D8E4A-BB3D-42CD-A56F-E168AC933A3D}" type="pres">
      <dgm:prSet presAssocID="{5883A760-0AE1-45B4-9778-ABB2368A63C8}" presName="diagram" presStyleCnt="0">
        <dgm:presLayoutVars>
          <dgm:chPref val="1"/>
          <dgm:dir/>
          <dgm:animOne val="branch"/>
          <dgm:animLvl val="lvl"/>
          <dgm:resizeHandles val="exact"/>
        </dgm:presLayoutVars>
      </dgm:prSet>
      <dgm:spPr/>
      <dgm:t>
        <a:bodyPr/>
        <a:lstStyle/>
        <a:p>
          <a:endParaRPr lang="zh-TW" altLang="en-US"/>
        </a:p>
      </dgm:t>
    </dgm:pt>
    <dgm:pt modelId="{145633A1-E5C2-4FE1-B454-24E2C8316649}" type="pres">
      <dgm:prSet presAssocID="{C55D580D-E330-4FF0-A46A-39895914A4E7}" presName="root1" presStyleCnt="0"/>
      <dgm:spPr/>
    </dgm:pt>
    <dgm:pt modelId="{767AA556-24D5-4F56-B70F-6DF6A0E27699}" type="pres">
      <dgm:prSet presAssocID="{C55D580D-E330-4FF0-A46A-39895914A4E7}" presName="LevelOneTextNode" presStyleLbl="node0" presStyleIdx="0" presStyleCnt="1" custScaleX="98756" custScaleY="740623" custLinFactNeighborX="-35303" custLinFactNeighborY="-3127">
        <dgm:presLayoutVars>
          <dgm:chPref val="3"/>
        </dgm:presLayoutVars>
      </dgm:prSet>
      <dgm:spPr/>
      <dgm:t>
        <a:bodyPr/>
        <a:lstStyle/>
        <a:p>
          <a:endParaRPr lang="zh-TW" altLang="en-US"/>
        </a:p>
      </dgm:t>
    </dgm:pt>
    <dgm:pt modelId="{16DC7C64-A467-4695-ABDC-975464268813}" type="pres">
      <dgm:prSet presAssocID="{C55D580D-E330-4FF0-A46A-39895914A4E7}" presName="level2hierChild" presStyleCnt="0"/>
      <dgm:spPr/>
    </dgm:pt>
    <dgm:pt modelId="{1361218E-32C1-43AC-BAC4-8507528C8234}" type="pres">
      <dgm:prSet presAssocID="{FF94BC39-A96C-4823-A0F9-AFAB298466C2}" presName="conn2-1" presStyleLbl="parChTrans1D2" presStyleIdx="0" presStyleCnt="4"/>
      <dgm:spPr/>
      <dgm:t>
        <a:bodyPr/>
        <a:lstStyle/>
        <a:p>
          <a:endParaRPr lang="zh-TW" altLang="en-US"/>
        </a:p>
      </dgm:t>
    </dgm:pt>
    <dgm:pt modelId="{A51962C6-2617-461B-B14A-0E14F0553719}" type="pres">
      <dgm:prSet presAssocID="{FF94BC39-A96C-4823-A0F9-AFAB298466C2}" presName="connTx" presStyleLbl="parChTrans1D2" presStyleIdx="0" presStyleCnt="4"/>
      <dgm:spPr/>
      <dgm:t>
        <a:bodyPr/>
        <a:lstStyle/>
        <a:p>
          <a:endParaRPr lang="zh-TW" altLang="en-US"/>
        </a:p>
      </dgm:t>
    </dgm:pt>
    <dgm:pt modelId="{C8A19F20-757C-4EB2-B7D7-3B42C790670B}" type="pres">
      <dgm:prSet presAssocID="{A1EBBAD5-E12A-4B59-B866-7A05E8B2122C}" presName="root2" presStyleCnt="0"/>
      <dgm:spPr/>
    </dgm:pt>
    <dgm:pt modelId="{79A72CBF-7634-4123-BAA5-518ABBC962F3}" type="pres">
      <dgm:prSet presAssocID="{A1EBBAD5-E12A-4B59-B866-7A05E8B2122C}" presName="LevelTwoTextNode" presStyleLbl="node2" presStyleIdx="0" presStyleCnt="4" custScaleX="68296" custScaleY="129237" custLinFactNeighborX="-12158" custLinFactNeighborY="-69580">
        <dgm:presLayoutVars>
          <dgm:chPref val="3"/>
        </dgm:presLayoutVars>
      </dgm:prSet>
      <dgm:spPr/>
      <dgm:t>
        <a:bodyPr/>
        <a:lstStyle/>
        <a:p>
          <a:endParaRPr lang="zh-TW" altLang="en-US"/>
        </a:p>
      </dgm:t>
    </dgm:pt>
    <dgm:pt modelId="{8285C838-68BD-487B-89B3-3327B4994937}" type="pres">
      <dgm:prSet presAssocID="{A1EBBAD5-E12A-4B59-B866-7A05E8B2122C}" presName="level3hierChild" presStyleCnt="0"/>
      <dgm:spPr/>
    </dgm:pt>
    <dgm:pt modelId="{C307D500-4480-49ED-8608-6C901884A2CA}" type="pres">
      <dgm:prSet presAssocID="{32982570-B21D-463A-B926-012FDF9A2E06}" presName="conn2-1" presStyleLbl="parChTrans1D3" presStyleIdx="0" presStyleCnt="4"/>
      <dgm:spPr/>
      <dgm:t>
        <a:bodyPr/>
        <a:lstStyle/>
        <a:p>
          <a:endParaRPr lang="zh-TW" altLang="en-US"/>
        </a:p>
      </dgm:t>
    </dgm:pt>
    <dgm:pt modelId="{AEA1DBB7-2091-43EE-BB05-7BF774BC7B19}" type="pres">
      <dgm:prSet presAssocID="{32982570-B21D-463A-B926-012FDF9A2E06}" presName="connTx" presStyleLbl="parChTrans1D3" presStyleIdx="0" presStyleCnt="4"/>
      <dgm:spPr/>
      <dgm:t>
        <a:bodyPr/>
        <a:lstStyle/>
        <a:p>
          <a:endParaRPr lang="zh-TW" altLang="en-US"/>
        </a:p>
      </dgm:t>
    </dgm:pt>
    <dgm:pt modelId="{87179EA1-E945-4B30-BE51-3F2ED8FB8764}" type="pres">
      <dgm:prSet presAssocID="{5F27B69B-40B3-4A05-97B4-BA624463C144}" presName="root2" presStyleCnt="0"/>
      <dgm:spPr/>
    </dgm:pt>
    <dgm:pt modelId="{2A14C306-062B-4C36-BAF2-975DFD5F9C57}" type="pres">
      <dgm:prSet presAssocID="{5F27B69B-40B3-4A05-97B4-BA624463C144}" presName="LevelTwoTextNode" presStyleLbl="node3" presStyleIdx="0" presStyleCnt="4" custScaleX="362600" custScaleY="172272" custLinFactNeighborX="-18792" custLinFactNeighborY="-60945">
        <dgm:presLayoutVars>
          <dgm:chPref val="3"/>
        </dgm:presLayoutVars>
      </dgm:prSet>
      <dgm:spPr/>
      <dgm:t>
        <a:bodyPr/>
        <a:lstStyle/>
        <a:p>
          <a:endParaRPr lang="zh-TW" altLang="en-US"/>
        </a:p>
      </dgm:t>
    </dgm:pt>
    <dgm:pt modelId="{5260649E-E8F2-4BA3-8C2D-F8C07E818B54}" type="pres">
      <dgm:prSet presAssocID="{5F27B69B-40B3-4A05-97B4-BA624463C144}" presName="level3hierChild" presStyleCnt="0"/>
      <dgm:spPr/>
    </dgm:pt>
    <dgm:pt modelId="{4D979F95-3552-460D-80B1-ADD7D6529567}" type="pres">
      <dgm:prSet presAssocID="{AEC4276C-E1EA-4A4D-AD99-56B0A2BD6E0C}" presName="conn2-1" presStyleLbl="parChTrans1D2" presStyleIdx="1" presStyleCnt="4"/>
      <dgm:spPr/>
      <dgm:t>
        <a:bodyPr/>
        <a:lstStyle/>
        <a:p>
          <a:endParaRPr lang="zh-TW" altLang="en-US"/>
        </a:p>
      </dgm:t>
    </dgm:pt>
    <dgm:pt modelId="{9263B87E-F05F-482B-A3B4-7A526663AE80}" type="pres">
      <dgm:prSet presAssocID="{AEC4276C-E1EA-4A4D-AD99-56B0A2BD6E0C}" presName="connTx" presStyleLbl="parChTrans1D2" presStyleIdx="1" presStyleCnt="4"/>
      <dgm:spPr/>
      <dgm:t>
        <a:bodyPr/>
        <a:lstStyle/>
        <a:p>
          <a:endParaRPr lang="zh-TW" altLang="en-US"/>
        </a:p>
      </dgm:t>
    </dgm:pt>
    <dgm:pt modelId="{D5D090C5-D3B5-4AB6-965D-EFD1B2EB595E}" type="pres">
      <dgm:prSet presAssocID="{DBDA044A-38EB-46A0-A39E-48887E7E1D27}" presName="root2" presStyleCnt="0"/>
      <dgm:spPr/>
    </dgm:pt>
    <dgm:pt modelId="{F9C62B9D-A5AF-40D8-8C2B-CDD084ECC2B0}" type="pres">
      <dgm:prSet presAssocID="{DBDA044A-38EB-46A0-A39E-48887E7E1D27}" presName="LevelTwoTextNode" presStyleLbl="node2" presStyleIdx="1" presStyleCnt="4" custScaleX="71349" custScaleY="130290" custLinFactNeighborX="-11089" custLinFactNeighborY="-47792">
        <dgm:presLayoutVars>
          <dgm:chPref val="3"/>
        </dgm:presLayoutVars>
      </dgm:prSet>
      <dgm:spPr/>
      <dgm:t>
        <a:bodyPr/>
        <a:lstStyle/>
        <a:p>
          <a:endParaRPr lang="zh-TW" altLang="en-US"/>
        </a:p>
      </dgm:t>
    </dgm:pt>
    <dgm:pt modelId="{546F36A7-ED3F-4C82-B53F-6A11FE67A369}" type="pres">
      <dgm:prSet presAssocID="{DBDA044A-38EB-46A0-A39E-48887E7E1D27}" presName="level3hierChild" presStyleCnt="0"/>
      <dgm:spPr/>
    </dgm:pt>
    <dgm:pt modelId="{397AF961-5CBF-456A-AE28-8785A3B7E3FA}" type="pres">
      <dgm:prSet presAssocID="{BD1B5E45-EE71-4D19-A90E-8507D94E421F}" presName="conn2-1" presStyleLbl="parChTrans1D3" presStyleIdx="1" presStyleCnt="4"/>
      <dgm:spPr/>
      <dgm:t>
        <a:bodyPr/>
        <a:lstStyle/>
        <a:p>
          <a:endParaRPr lang="zh-TW" altLang="en-US"/>
        </a:p>
      </dgm:t>
    </dgm:pt>
    <dgm:pt modelId="{B793B45D-E335-42FF-9266-9B4434C9E4AB}" type="pres">
      <dgm:prSet presAssocID="{BD1B5E45-EE71-4D19-A90E-8507D94E421F}" presName="connTx" presStyleLbl="parChTrans1D3" presStyleIdx="1" presStyleCnt="4"/>
      <dgm:spPr/>
      <dgm:t>
        <a:bodyPr/>
        <a:lstStyle/>
        <a:p>
          <a:endParaRPr lang="zh-TW" altLang="en-US"/>
        </a:p>
      </dgm:t>
    </dgm:pt>
    <dgm:pt modelId="{6C840C08-1D64-446A-820F-9667E632E934}" type="pres">
      <dgm:prSet presAssocID="{E31A308D-DE01-4EA8-BC57-0BDD1BBD8B76}" presName="root2" presStyleCnt="0"/>
      <dgm:spPr/>
    </dgm:pt>
    <dgm:pt modelId="{9A5A5C8D-D5D3-4AA1-89CE-ADF790CCE192}" type="pres">
      <dgm:prSet presAssocID="{E31A308D-DE01-4EA8-BC57-0BDD1BBD8B76}" presName="LevelTwoTextNode" presStyleLbl="node3" presStyleIdx="1" presStyleCnt="4" custScaleX="354250" custScaleY="127748" custLinFactNeighborX="-16491" custLinFactNeighborY="-52590">
        <dgm:presLayoutVars>
          <dgm:chPref val="3"/>
        </dgm:presLayoutVars>
      </dgm:prSet>
      <dgm:spPr/>
      <dgm:t>
        <a:bodyPr/>
        <a:lstStyle/>
        <a:p>
          <a:endParaRPr lang="zh-TW" altLang="en-US"/>
        </a:p>
      </dgm:t>
    </dgm:pt>
    <dgm:pt modelId="{357A435E-06BD-4798-A577-23FBD4B725D2}" type="pres">
      <dgm:prSet presAssocID="{E31A308D-DE01-4EA8-BC57-0BDD1BBD8B76}" presName="level3hierChild" presStyleCnt="0"/>
      <dgm:spPr/>
    </dgm:pt>
    <dgm:pt modelId="{F39FA689-A15D-4A2D-8FB1-F8D5DC6DB038}" type="pres">
      <dgm:prSet presAssocID="{031E028A-B96A-4336-8AAB-0E2473E72C0F}" presName="conn2-1" presStyleLbl="parChTrans1D2" presStyleIdx="2" presStyleCnt="4"/>
      <dgm:spPr/>
      <dgm:t>
        <a:bodyPr/>
        <a:lstStyle/>
        <a:p>
          <a:endParaRPr lang="zh-TW" altLang="en-US"/>
        </a:p>
      </dgm:t>
    </dgm:pt>
    <dgm:pt modelId="{BD3E498F-24CD-4647-AA30-9AC8BF650D9A}" type="pres">
      <dgm:prSet presAssocID="{031E028A-B96A-4336-8AAB-0E2473E72C0F}" presName="connTx" presStyleLbl="parChTrans1D2" presStyleIdx="2" presStyleCnt="4"/>
      <dgm:spPr/>
      <dgm:t>
        <a:bodyPr/>
        <a:lstStyle/>
        <a:p>
          <a:endParaRPr lang="zh-TW" altLang="en-US"/>
        </a:p>
      </dgm:t>
    </dgm:pt>
    <dgm:pt modelId="{7F96FCC6-B7F1-458A-BED3-8FFBCE59C58A}" type="pres">
      <dgm:prSet presAssocID="{AF26D037-A20C-4090-9FF0-5B128F7030CC}" presName="root2" presStyleCnt="0"/>
      <dgm:spPr/>
    </dgm:pt>
    <dgm:pt modelId="{A70D51F6-AB4F-4C39-AB14-0BF54E5C4DA6}" type="pres">
      <dgm:prSet presAssocID="{AF26D037-A20C-4090-9FF0-5B128F7030CC}" presName="LevelTwoTextNode" presStyleLbl="node2" presStyleIdx="2" presStyleCnt="4" custScaleX="67338" custScaleY="121578" custLinFactNeighborX="-9677" custLinFactNeighborY="-42378">
        <dgm:presLayoutVars>
          <dgm:chPref val="3"/>
        </dgm:presLayoutVars>
      </dgm:prSet>
      <dgm:spPr/>
      <dgm:t>
        <a:bodyPr/>
        <a:lstStyle/>
        <a:p>
          <a:endParaRPr lang="zh-TW" altLang="en-US"/>
        </a:p>
      </dgm:t>
    </dgm:pt>
    <dgm:pt modelId="{2A456654-B677-4FEE-ADD8-561CEB4475DD}" type="pres">
      <dgm:prSet presAssocID="{AF26D037-A20C-4090-9FF0-5B128F7030CC}" presName="level3hierChild" presStyleCnt="0"/>
      <dgm:spPr/>
    </dgm:pt>
    <dgm:pt modelId="{AC522CC0-108D-4F41-8E35-5363CC47503B}" type="pres">
      <dgm:prSet presAssocID="{E4E1F483-BC62-49D1-ABD0-AD6644F4D64D}" presName="conn2-1" presStyleLbl="parChTrans1D3" presStyleIdx="2" presStyleCnt="4"/>
      <dgm:spPr/>
      <dgm:t>
        <a:bodyPr/>
        <a:lstStyle/>
        <a:p>
          <a:endParaRPr lang="zh-TW" altLang="en-US"/>
        </a:p>
      </dgm:t>
    </dgm:pt>
    <dgm:pt modelId="{2D22F586-786D-4F07-A234-C777E79654E8}" type="pres">
      <dgm:prSet presAssocID="{E4E1F483-BC62-49D1-ABD0-AD6644F4D64D}" presName="connTx" presStyleLbl="parChTrans1D3" presStyleIdx="2" presStyleCnt="4"/>
      <dgm:spPr/>
      <dgm:t>
        <a:bodyPr/>
        <a:lstStyle/>
        <a:p>
          <a:endParaRPr lang="zh-TW" altLang="en-US"/>
        </a:p>
      </dgm:t>
    </dgm:pt>
    <dgm:pt modelId="{05F8D1E5-3F24-4B61-B521-69DBD303422B}" type="pres">
      <dgm:prSet presAssocID="{644F8742-C8DC-4C7F-9304-E3A86CB8EECE}" presName="root2" presStyleCnt="0"/>
      <dgm:spPr/>
    </dgm:pt>
    <dgm:pt modelId="{27BAFDB6-DF2F-40B4-B33B-18C402217C52}" type="pres">
      <dgm:prSet presAssocID="{644F8742-C8DC-4C7F-9304-E3A86CB8EECE}" presName="LevelTwoTextNode" presStyleLbl="node3" presStyleIdx="2" presStyleCnt="4" custScaleX="357240" custScaleY="127855" custLinFactNeighborX="-18792" custLinFactNeighborY="-43443">
        <dgm:presLayoutVars>
          <dgm:chPref val="3"/>
        </dgm:presLayoutVars>
      </dgm:prSet>
      <dgm:spPr/>
      <dgm:t>
        <a:bodyPr/>
        <a:lstStyle/>
        <a:p>
          <a:endParaRPr lang="zh-TW" altLang="en-US"/>
        </a:p>
      </dgm:t>
    </dgm:pt>
    <dgm:pt modelId="{2D6CE4D4-914D-4EA6-AC35-413E21219DFE}" type="pres">
      <dgm:prSet presAssocID="{644F8742-C8DC-4C7F-9304-E3A86CB8EECE}" presName="level3hierChild" presStyleCnt="0"/>
      <dgm:spPr/>
    </dgm:pt>
    <dgm:pt modelId="{423A860E-F928-49B4-A129-6B66D8FC7AF8}" type="pres">
      <dgm:prSet presAssocID="{59EF62CD-E5EC-4519-99B8-011C43B54181}" presName="conn2-1" presStyleLbl="parChTrans1D2" presStyleIdx="3" presStyleCnt="4"/>
      <dgm:spPr/>
      <dgm:t>
        <a:bodyPr/>
        <a:lstStyle/>
        <a:p>
          <a:endParaRPr lang="zh-TW" altLang="en-US"/>
        </a:p>
      </dgm:t>
    </dgm:pt>
    <dgm:pt modelId="{B0609EF4-25A6-4B05-81E2-CD97CC287950}" type="pres">
      <dgm:prSet presAssocID="{59EF62CD-E5EC-4519-99B8-011C43B54181}" presName="connTx" presStyleLbl="parChTrans1D2" presStyleIdx="3" presStyleCnt="4"/>
      <dgm:spPr/>
      <dgm:t>
        <a:bodyPr/>
        <a:lstStyle/>
        <a:p>
          <a:endParaRPr lang="zh-TW" altLang="en-US"/>
        </a:p>
      </dgm:t>
    </dgm:pt>
    <dgm:pt modelId="{9A578228-CF79-4055-A55D-06B02F903295}" type="pres">
      <dgm:prSet presAssocID="{A200A08C-E57E-4341-8A9B-028D24C1BAF9}" presName="root2" presStyleCnt="0"/>
      <dgm:spPr/>
    </dgm:pt>
    <dgm:pt modelId="{EB6E67C6-B244-4424-A454-C70C5BCD3C10}" type="pres">
      <dgm:prSet presAssocID="{A200A08C-E57E-4341-8A9B-028D24C1BAF9}" presName="LevelTwoTextNode" presStyleLbl="node2" presStyleIdx="3" presStyleCnt="4" custScaleX="63535" custScaleY="123791" custLinFactNeighborX="-11089" custLinFactNeighborY="18311">
        <dgm:presLayoutVars>
          <dgm:chPref val="3"/>
        </dgm:presLayoutVars>
      </dgm:prSet>
      <dgm:spPr/>
      <dgm:t>
        <a:bodyPr/>
        <a:lstStyle/>
        <a:p>
          <a:endParaRPr lang="zh-TW" altLang="en-US"/>
        </a:p>
      </dgm:t>
    </dgm:pt>
    <dgm:pt modelId="{F91A4E4D-8BB5-4CC0-A3D6-6CE2EC599338}" type="pres">
      <dgm:prSet presAssocID="{A200A08C-E57E-4341-8A9B-028D24C1BAF9}" presName="level3hierChild" presStyleCnt="0"/>
      <dgm:spPr/>
    </dgm:pt>
    <dgm:pt modelId="{6132EF39-2373-4EFE-823B-9E343DB4076B}" type="pres">
      <dgm:prSet presAssocID="{31F1E8D1-D9DA-4DE0-80D0-B7B5801AE99E}" presName="conn2-1" presStyleLbl="parChTrans1D3" presStyleIdx="3" presStyleCnt="4"/>
      <dgm:spPr/>
      <dgm:t>
        <a:bodyPr/>
        <a:lstStyle/>
        <a:p>
          <a:endParaRPr lang="zh-TW" altLang="en-US"/>
        </a:p>
      </dgm:t>
    </dgm:pt>
    <dgm:pt modelId="{AC87A822-ADFC-4AC3-9BBE-567C32D1E975}" type="pres">
      <dgm:prSet presAssocID="{31F1E8D1-D9DA-4DE0-80D0-B7B5801AE99E}" presName="connTx" presStyleLbl="parChTrans1D3" presStyleIdx="3" presStyleCnt="4"/>
      <dgm:spPr/>
      <dgm:t>
        <a:bodyPr/>
        <a:lstStyle/>
        <a:p>
          <a:endParaRPr lang="zh-TW" altLang="en-US"/>
        </a:p>
      </dgm:t>
    </dgm:pt>
    <dgm:pt modelId="{B21CAB6C-CB23-4830-BECE-24ACF9E0F8FD}" type="pres">
      <dgm:prSet presAssocID="{0C29CFF5-D24D-4489-9CEB-542258461BDC}" presName="root2" presStyleCnt="0"/>
      <dgm:spPr/>
    </dgm:pt>
    <dgm:pt modelId="{9B0CC900-36C3-4533-AE65-5DE3CDD5A2CF}" type="pres">
      <dgm:prSet presAssocID="{0C29CFF5-D24D-4489-9CEB-542258461BDC}" presName="LevelTwoTextNode" presStyleLbl="node3" presStyleIdx="3" presStyleCnt="4" custScaleX="357478" custScaleY="156441" custLinFactNeighborX="-26737" custLinFactNeighborY="20648">
        <dgm:presLayoutVars>
          <dgm:chPref val="3"/>
        </dgm:presLayoutVars>
      </dgm:prSet>
      <dgm:spPr/>
      <dgm:t>
        <a:bodyPr/>
        <a:lstStyle/>
        <a:p>
          <a:endParaRPr lang="zh-TW" altLang="en-US"/>
        </a:p>
      </dgm:t>
    </dgm:pt>
    <dgm:pt modelId="{3E202EA6-FF9D-4A11-BA65-D935D489CD78}" type="pres">
      <dgm:prSet presAssocID="{0C29CFF5-D24D-4489-9CEB-542258461BDC}" presName="level3hierChild" presStyleCnt="0"/>
      <dgm:spPr/>
    </dgm:pt>
  </dgm:ptLst>
  <dgm:cxnLst>
    <dgm:cxn modelId="{D5CF5749-272A-4A24-B1AE-78B5973AB380}" srcId="{A1EBBAD5-E12A-4B59-B866-7A05E8B2122C}" destId="{5F27B69B-40B3-4A05-97B4-BA624463C144}" srcOrd="0" destOrd="0" parTransId="{32982570-B21D-463A-B926-012FDF9A2E06}" sibTransId="{068EB447-7876-4116-9DA5-498FD2432FC2}"/>
    <dgm:cxn modelId="{F8365961-A702-4F8E-867C-99CAB0AC0900}" type="presOf" srcId="{E31A308D-DE01-4EA8-BC57-0BDD1BBD8B76}" destId="{9A5A5C8D-D5D3-4AA1-89CE-ADF790CCE192}" srcOrd="0" destOrd="0" presId="urn:microsoft.com/office/officeart/2005/8/layout/hierarchy2"/>
    <dgm:cxn modelId="{EF2BEB45-FC8A-464F-A4A5-1086A0ABCE3B}" type="presOf" srcId="{59EF62CD-E5EC-4519-99B8-011C43B54181}" destId="{423A860E-F928-49B4-A129-6B66D8FC7AF8}" srcOrd="0" destOrd="0" presId="urn:microsoft.com/office/officeart/2005/8/layout/hierarchy2"/>
    <dgm:cxn modelId="{196728DC-E2D1-43AA-8971-4E37D58903B3}" type="presOf" srcId="{5883A760-0AE1-45B4-9778-ABB2368A63C8}" destId="{275D8E4A-BB3D-42CD-A56F-E168AC933A3D}" srcOrd="0" destOrd="0" presId="urn:microsoft.com/office/officeart/2005/8/layout/hierarchy2"/>
    <dgm:cxn modelId="{46C62754-BDE0-4B73-92A0-CC92B8930675}" type="presOf" srcId="{031E028A-B96A-4336-8AAB-0E2473E72C0F}" destId="{BD3E498F-24CD-4647-AA30-9AC8BF650D9A}" srcOrd="1" destOrd="0" presId="urn:microsoft.com/office/officeart/2005/8/layout/hierarchy2"/>
    <dgm:cxn modelId="{51F3C1D1-D874-4D42-A135-A5213B520BBD}" type="presOf" srcId="{C55D580D-E330-4FF0-A46A-39895914A4E7}" destId="{767AA556-24D5-4F56-B70F-6DF6A0E27699}" srcOrd="0" destOrd="0" presId="urn:microsoft.com/office/officeart/2005/8/layout/hierarchy2"/>
    <dgm:cxn modelId="{3B961E15-D8D9-413B-A2AA-09B95FF03470}" srcId="{C55D580D-E330-4FF0-A46A-39895914A4E7}" destId="{DBDA044A-38EB-46A0-A39E-48887E7E1D27}" srcOrd="1" destOrd="0" parTransId="{AEC4276C-E1EA-4A4D-AD99-56B0A2BD6E0C}" sibTransId="{F68BB22B-F943-4A95-AD29-325B1CBE4D26}"/>
    <dgm:cxn modelId="{F544A9D6-C2B0-4687-8B22-EDB8DA713B46}" type="presOf" srcId="{644F8742-C8DC-4C7F-9304-E3A86CB8EECE}" destId="{27BAFDB6-DF2F-40B4-B33B-18C402217C52}" srcOrd="0" destOrd="0" presId="urn:microsoft.com/office/officeart/2005/8/layout/hierarchy2"/>
    <dgm:cxn modelId="{86BFB513-A791-48D6-B5A5-BD05159142A3}" type="presOf" srcId="{AEC4276C-E1EA-4A4D-AD99-56B0A2BD6E0C}" destId="{9263B87E-F05F-482B-A3B4-7A526663AE80}" srcOrd="1" destOrd="0" presId="urn:microsoft.com/office/officeart/2005/8/layout/hierarchy2"/>
    <dgm:cxn modelId="{455970AA-EE15-4351-BECD-484303A72621}" type="presOf" srcId="{31F1E8D1-D9DA-4DE0-80D0-B7B5801AE99E}" destId="{6132EF39-2373-4EFE-823B-9E343DB4076B}" srcOrd="0" destOrd="0" presId="urn:microsoft.com/office/officeart/2005/8/layout/hierarchy2"/>
    <dgm:cxn modelId="{4D12994D-A146-4FAD-9248-E5706608F814}" type="presOf" srcId="{5F27B69B-40B3-4A05-97B4-BA624463C144}" destId="{2A14C306-062B-4C36-BAF2-975DFD5F9C57}" srcOrd="0" destOrd="0" presId="urn:microsoft.com/office/officeart/2005/8/layout/hierarchy2"/>
    <dgm:cxn modelId="{7F950AB4-59FF-48B5-8E58-8D08933A4DBB}" type="presOf" srcId="{E4E1F483-BC62-49D1-ABD0-AD6644F4D64D}" destId="{2D22F586-786D-4F07-A234-C777E79654E8}" srcOrd="1" destOrd="0" presId="urn:microsoft.com/office/officeart/2005/8/layout/hierarchy2"/>
    <dgm:cxn modelId="{9E09020E-61DA-4F34-87D7-8EB0A4D6ED6A}" type="presOf" srcId="{FF94BC39-A96C-4823-A0F9-AFAB298466C2}" destId="{A51962C6-2617-461B-B14A-0E14F0553719}" srcOrd="1" destOrd="0" presId="urn:microsoft.com/office/officeart/2005/8/layout/hierarchy2"/>
    <dgm:cxn modelId="{3BAFA515-A06E-443D-87ED-06F2434D7A3D}" srcId="{DBDA044A-38EB-46A0-A39E-48887E7E1D27}" destId="{E31A308D-DE01-4EA8-BC57-0BDD1BBD8B76}" srcOrd="0" destOrd="0" parTransId="{BD1B5E45-EE71-4D19-A90E-8507D94E421F}" sibTransId="{8C4A8745-DDB5-4C7F-B653-3EBF70E0FFD4}"/>
    <dgm:cxn modelId="{A5DD1C05-E20D-438D-B068-D564D56888A8}" type="presOf" srcId="{031E028A-B96A-4336-8AAB-0E2473E72C0F}" destId="{F39FA689-A15D-4A2D-8FB1-F8D5DC6DB038}" srcOrd="0" destOrd="0" presId="urn:microsoft.com/office/officeart/2005/8/layout/hierarchy2"/>
    <dgm:cxn modelId="{C7B310F0-4C17-45B2-BDFB-D9265737C2C5}" type="presOf" srcId="{FF94BC39-A96C-4823-A0F9-AFAB298466C2}" destId="{1361218E-32C1-43AC-BAC4-8507528C8234}" srcOrd="0" destOrd="0" presId="urn:microsoft.com/office/officeart/2005/8/layout/hierarchy2"/>
    <dgm:cxn modelId="{49FCA6B7-5205-4B2D-8E5D-E8BA862DB396}" type="presOf" srcId="{32982570-B21D-463A-B926-012FDF9A2E06}" destId="{C307D500-4480-49ED-8608-6C901884A2CA}" srcOrd="0" destOrd="0" presId="urn:microsoft.com/office/officeart/2005/8/layout/hierarchy2"/>
    <dgm:cxn modelId="{893593AB-377C-436D-8165-BCDC12DC60C1}" srcId="{A200A08C-E57E-4341-8A9B-028D24C1BAF9}" destId="{0C29CFF5-D24D-4489-9CEB-542258461BDC}" srcOrd="0" destOrd="0" parTransId="{31F1E8D1-D9DA-4DE0-80D0-B7B5801AE99E}" sibTransId="{08C6FDF2-D872-4145-821E-3D0286A04D7E}"/>
    <dgm:cxn modelId="{B2683F68-3AAE-45E9-96F7-D0F1E4611FB1}" type="presOf" srcId="{DBDA044A-38EB-46A0-A39E-48887E7E1D27}" destId="{F9C62B9D-A5AF-40D8-8C2B-CDD084ECC2B0}" srcOrd="0" destOrd="0" presId="urn:microsoft.com/office/officeart/2005/8/layout/hierarchy2"/>
    <dgm:cxn modelId="{00F6CAB1-649D-4F63-B127-61B84E7EE023}" type="presOf" srcId="{32982570-B21D-463A-B926-012FDF9A2E06}" destId="{AEA1DBB7-2091-43EE-BB05-7BF774BC7B19}" srcOrd="1" destOrd="0" presId="urn:microsoft.com/office/officeart/2005/8/layout/hierarchy2"/>
    <dgm:cxn modelId="{BE1679EA-D5EB-4833-94B6-C242C472002E}" srcId="{AF26D037-A20C-4090-9FF0-5B128F7030CC}" destId="{644F8742-C8DC-4C7F-9304-E3A86CB8EECE}" srcOrd="0" destOrd="0" parTransId="{E4E1F483-BC62-49D1-ABD0-AD6644F4D64D}" sibTransId="{A17E454D-293F-4680-AF67-B68C881C552F}"/>
    <dgm:cxn modelId="{66D805AF-92CA-4B6F-BB70-AF2080106C42}" type="presOf" srcId="{AEC4276C-E1EA-4A4D-AD99-56B0A2BD6E0C}" destId="{4D979F95-3552-460D-80B1-ADD7D6529567}" srcOrd="0" destOrd="0" presId="urn:microsoft.com/office/officeart/2005/8/layout/hierarchy2"/>
    <dgm:cxn modelId="{5234A1FC-0F7C-4CAD-8C25-7EBE4F8DDB33}" type="presOf" srcId="{E4E1F483-BC62-49D1-ABD0-AD6644F4D64D}" destId="{AC522CC0-108D-4F41-8E35-5363CC47503B}" srcOrd="0" destOrd="0" presId="urn:microsoft.com/office/officeart/2005/8/layout/hierarchy2"/>
    <dgm:cxn modelId="{A67F221F-BA2B-47B7-BB14-6F3334694C3E}" srcId="{C55D580D-E330-4FF0-A46A-39895914A4E7}" destId="{A1EBBAD5-E12A-4B59-B866-7A05E8B2122C}" srcOrd="0" destOrd="0" parTransId="{FF94BC39-A96C-4823-A0F9-AFAB298466C2}" sibTransId="{2774C021-EC63-4CEE-8B0E-C1CDC00E4F2D}"/>
    <dgm:cxn modelId="{FCA8D0BF-6976-4D76-A2CD-01816B923769}" type="presOf" srcId="{59EF62CD-E5EC-4519-99B8-011C43B54181}" destId="{B0609EF4-25A6-4B05-81E2-CD97CC287950}" srcOrd="1" destOrd="0" presId="urn:microsoft.com/office/officeart/2005/8/layout/hierarchy2"/>
    <dgm:cxn modelId="{7DA2D5D2-B638-4EC8-99BD-BCD91ACCB2D1}" type="presOf" srcId="{BD1B5E45-EE71-4D19-A90E-8507D94E421F}" destId="{B793B45D-E335-42FF-9266-9B4434C9E4AB}" srcOrd="1" destOrd="0" presId="urn:microsoft.com/office/officeart/2005/8/layout/hierarchy2"/>
    <dgm:cxn modelId="{55E223EA-0B7D-4A5B-BB70-C0D44A3ECBD5}" srcId="{C55D580D-E330-4FF0-A46A-39895914A4E7}" destId="{AF26D037-A20C-4090-9FF0-5B128F7030CC}" srcOrd="2" destOrd="0" parTransId="{031E028A-B96A-4336-8AAB-0E2473E72C0F}" sibTransId="{2AB8DF55-1799-473A-982C-957475853A4D}"/>
    <dgm:cxn modelId="{B4FB733E-82C4-4A62-97FC-5BEF39E46D70}" type="presOf" srcId="{AF26D037-A20C-4090-9FF0-5B128F7030CC}" destId="{A70D51F6-AB4F-4C39-AB14-0BF54E5C4DA6}" srcOrd="0" destOrd="0" presId="urn:microsoft.com/office/officeart/2005/8/layout/hierarchy2"/>
    <dgm:cxn modelId="{88317653-104B-4A9D-998E-94FA0F63DF0E}" type="presOf" srcId="{31F1E8D1-D9DA-4DE0-80D0-B7B5801AE99E}" destId="{AC87A822-ADFC-4AC3-9BBE-567C32D1E975}" srcOrd="1" destOrd="0" presId="urn:microsoft.com/office/officeart/2005/8/layout/hierarchy2"/>
    <dgm:cxn modelId="{4A08A411-6484-4CC4-A5B6-6BEB5DF11278}" type="presOf" srcId="{A200A08C-E57E-4341-8A9B-028D24C1BAF9}" destId="{EB6E67C6-B244-4424-A454-C70C5BCD3C10}" srcOrd="0" destOrd="0" presId="urn:microsoft.com/office/officeart/2005/8/layout/hierarchy2"/>
    <dgm:cxn modelId="{EFFD579F-5980-4239-BEE4-5FD590CAF70A}" type="presOf" srcId="{0C29CFF5-D24D-4489-9CEB-542258461BDC}" destId="{9B0CC900-36C3-4533-AE65-5DE3CDD5A2CF}" srcOrd="0" destOrd="0" presId="urn:microsoft.com/office/officeart/2005/8/layout/hierarchy2"/>
    <dgm:cxn modelId="{6B752536-641D-48B4-813A-F4AF80830034}" srcId="{5883A760-0AE1-45B4-9778-ABB2368A63C8}" destId="{C55D580D-E330-4FF0-A46A-39895914A4E7}" srcOrd="0" destOrd="0" parTransId="{2ED93A1F-7075-455E-8D21-5A47F3D981B7}" sibTransId="{BB4B02AA-A5AE-4EEA-9DAE-A545C61A5D70}"/>
    <dgm:cxn modelId="{529872AD-7684-4899-A134-8F12F9250A4F}" type="presOf" srcId="{BD1B5E45-EE71-4D19-A90E-8507D94E421F}" destId="{397AF961-5CBF-456A-AE28-8785A3B7E3FA}" srcOrd="0" destOrd="0" presId="urn:microsoft.com/office/officeart/2005/8/layout/hierarchy2"/>
    <dgm:cxn modelId="{D7587D4E-A089-4EBD-84FD-67609594C006}" type="presOf" srcId="{A1EBBAD5-E12A-4B59-B866-7A05E8B2122C}" destId="{79A72CBF-7634-4123-BAA5-518ABBC962F3}" srcOrd="0" destOrd="0" presId="urn:microsoft.com/office/officeart/2005/8/layout/hierarchy2"/>
    <dgm:cxn modelId="{6CFAA234-349C-401B-8C00-DAFA95A4F086}" srcId="{C55D580D-E330-4FF0-A46A-39895914A4E7}" destId="{A200A08C-E57E-4341-8A9B-028D24C1BAF9}" srcOrd="3" destOrd="0" parTransId="{59EF62CD-E5EC-4519-99B8-011C43B54181}" sibTransId="{5A01CFAD-B637-4F1F-A9EC-D591665BB1F1}"/>
    <dgm:cxn modelId="{BA25BB25-EE1C-41BD-A4D4-FE3C3B6441B0}" type="presParOf" srcId="{275D8E4A-BB3D-42CD-A56F-E168AC933A3D}" destId="{145633A1-E5C2-4FE1-B454-24E2C8316649}" srcOrd="0" destOrd="0" presId="urn:microsoft.com/office/officeart/2005/8/layout/hierarchy2"/>
    <dgm:cxn modelId="{FABB06CF-E957-4345-A229-B21C52E3FF5D}" type="presParOf" srcId="{145633A1-E5C2-4FE1-B454-24E2C8316649}" destId="{767AA556-24D5-4F56-B70F-6DF6A0E27699}" srcOrd="0" destOrd="0" presId="urn:microsoft.com/office/officeart/2005/8/layout/hierarchy2"/>
    <dgm:cxn modelId="{1117E9F5-49A0-4548-AAC4-0AE8AB9CE042}" type="presParOf" srcId="{145633A1-E5C2-4FE1-B454-24E2C8316649}" destId="{16DC7C64-A467-4695-ABDC-975464268813}" srcOrd="1" destOrd="0" presId="urn:microsoft.com/office/officeart/2005/8/layout/hierarchy2"/>
    <dgm:cxn modelId="{52359F56-3BF4-43B2-9DF8-68CF37FFEF76}" type="presParOf" srcId="{16DC7C64-A467-4695-ABDC-975464268813}" destId="{1361218E-32C1-43AC-BAC4-8507528C8234}" srcOrd="0" destOrd="0" presId="urn:microsoft.com/office/officeart/2005/8/layout/hierarchy2"/>
    <dgm:cxn modelId="{EEED7B49-32F8-47EB-A8C6-2E176121F2B2}" type="presParOf" srcId="{1361218E-32C1-43AC-BAC4-8507528C8234}" destId="{A51962C6-2617-461B-B14A-0E14F0553719}" srcOrd="0" destOrd="0" presId="urn:microsoft.com/office/officeart/2005/8/layout/hierarchy2"/>
    <dgm:cxn modelId="{E1ECB71D-3CD8-4A50-B604-15B57FE72F1F}" type="presParOf" srcId="{16DC7C64-A467-4695-ABDC-975464268813}" destId="{C8A19F20-757C-4EB2-B7D7-3B42C790670B}" srcOrd="1" destOrd="0" presId="urn:microsoft.com/office/officeart/2005/8/layout/hierarchy2"/>
    <dgm:cxn modelId="{73502532-72CD-4EBA-B21E-B3BA6738E8DD}" type="presParOf" srcId="{C8A19F20-757C-4EB2-B7D7-3B42C790670B}" destId="{79A72CBF-7634-4123-BAA5-518ABBC962F3}" srcOrd="0" destOrd="0" presId="urn:microsoft.com/office/officeart/2005/8/layout/hierarchy2"/>
    <dgm:cxn modelId="{440A04C3-0D1F-43AC-B374-685D8310BBED}" type="presParOf" srcId="{C8A19F20-757C-4EB2-B7D7-3B42C790670B}" destId="{8285C838-68BD-487B-89B3-3327B4994937}" srcOrd="1" destOrd="0" presId="urn:microsoft.com/office/officeart/2005/8/layout/hierarchy2"/>
    <dgm:cxn modelId="{3C1D1DFA-4F7D-416B-A085-92782EF7C3C7}" type="presParOf" srcId="{8285C838-68BD-487B-89B3-3327B4994937}" destId="{C307D500-4480-49ED-8608-6C901884A2CA}" srcOrd="0" destOrd="0" presId="urn:microsoft.com/office/officeart/2005/8/layout/hierarchy2"/>
    <dgm:cxn modelId="{FF2964C5-7CDE-467D-B78B-3F85FC8E16BA}" type="presParOf" srcId="{C307D500-4480-49ED-8608-6C901884A2CA}" destId="{AEA1DBB7-2091-43EE-BB05-7BF774BC7B19}" srcOrd="0" destOrd="0" presId="urn:microsoft.com/office/officeart/2005/8/layout/hierarchy2"/>
    <dgm:cxn modelId="{B21E3CD5-922E-460C-8F3A-B23F314CD2CA}" type="presParOf" srcId="{8285C838-68BD-487B-89B3-3327B4994937}" destId="{87179EA1-E945-4B30-BE51-3F2ED8FB8764}" srcOrd="1" destOrd="0" presId="urn:microsoft.com/office/officeart/2005/8/layout/hierarchy2"/>
    <dgm:cxn modelId="{518AD2DF-76EA-4045-A6D7-5D762EE100E4}" type="presParOf" srcId="{87179EA1-E945-4B30-BE51-3F2ED8FB8764}" destId="{2A14C306-062B-4C36-BAF2-975DFD5F9C57}" srcOrd="0" destOrd="0" presId="urn:microsoft.com/office/officeart/2005/8/layout/hierarchy2"/>
    <dgm:cxn modelId="{84FED901-1570-43A8-B505-54E79F0F341A}" type="presParOf" srcId="{87179EA1-E945-4B30-BE51-3F2ED8FB8764}" destId="{5260649E-E8F2-4BA3-8C2D-F8C07E818B54}" srcOrd="1" destOrd="0" presId="urn:microsoft.com/office/officeart/2005/8/layout/hierarchy2"/>
    <dgm:cxn modelId="{FD21C57E-F56D-4E41-828E-BED007C5B8FF}" type="presParOf" srcId="{16DC7C64-A467-4695-ABDC-975464268813}" destId="{4D979F95-3552-460D-80B1-ADD7D6529567}" srcOrd="2" destOrd="0" presId="urn:microsoft.com/office/officeart/2005/8/layout/hierarchy2"/>
    <dgm:cxn modelId="{CEA5BEC7-96B6-43DD-8A03-B0C9669769C1}" type="presParOf" srcId="{4D979F95-3552-460D-80B1-ADD7D6529567}" destId="{9263B87E-F05F-482B-A3B4-7A526663AE80}" srcOrd="0" destOrd="0" presId="urn:microsoft.com/office/officeart/2005/8/layout/hierarchy2"/>
    <dgm:cxn modelId="{35779C93-9E44-4E6D-A76D-95573CF4FC68}" type="presParOf" srcId="{16DC7C64-A467-4695-ABDC-975464268813}" destId="{D5D090C5-D3B5-4AB6-965D-EFD1B2EB595E}" srcOrd="3" destOrd="0" presId="urn:microsoft.com/office/officeart/2005/8/layout/hierarchy2"/>
    <dgm:cxn modelId="{6CD92660-7BD2-43E0-B734-CC792FC8A78C}" type="presParOf" srcId="{D5D090C5-D3B5-4AB6-965D-EFD1B2EB595E}" destId="{F9C62B9D-A5AF-40D8-8C2B-CDD084ECC2B0}" srcOrd="0" destOrd="0" presId="urn:microsoft.com/office/officeart/2005/8/layout/hierarchy2"/>
    <dgm:cxn modelId="{29DB01FE-8F3B-47B8-B65E-6A1DD122C383}" type="presParOf" srcId="{D5D090C5-D3B5-4AB6-965D-EFD1B2EB595E}" destId="{546F36A7-ED3F-4C82-B53F-6A11FE67A369}" srcOrd="1" destOrd="0" presId="urn:microsoft.com/office/officeart/2005/8/layout/hierarchy2"/>
    <dgm:cxn modelId="{66FDB034-3559-4FFE-83C9-404D5BDEB7E2}" type="presParOf" srcId="{546F36A7-ED3F-4C82-B53F-6A11FE67A369}" destId="{397AF961-5CBF-456A-AE28-8785A3B7E3FA}" srcOrd="0" destOrd="0" presId="urn:microsoft.com/office/officeart/2005/8/layout/hierarchy2"/>
    <dgm:cxn modelId="{09A7E97A-4B5A-40B6-AE50-50F7959155C3}" type="presParOf" srcId="{397AF961-5CBF-456A-AE28-8785A3B7E3FA}" destId="{B793B45D-E335-42FF-9266-9B4434C9E4AB}" srcOrd="0" destOrd="0" presId="urn:microsoft.com/office/officeart/2005/8/layout/hierarchy2"/>
    <dgm:cxn modelId="{B9835897-ED58-445E-A352-40D9AE252760}" type="presParOf" srcId="{546F36A7-ED3F-4C82-B53F-6A11FE67A369}" destId="{6C840C08-1D64-446A-820F-9667E632E934}" srcOrd="1" destOrd="0" presId="urn:microsoft.com/office/officeart/2005/8/layout/hierarchy2"/>
    <dgm:cxn modelId="{8E67CD84-D479-4FE5-87C6-555E0FDBAA82}" type="presParOf" srcId="{6C840C08-1D64-446A-820F-9667E632E934}" destId="{9A5A5C8D-D5D3-4AA1-89CE-ADF790CCE192}" srcOrd="0" destOrd="0" presId="urn:microsoft.com/office/officeart/2005/8/layout/hierarchy2"/>
    <dgm:cxn modelId="{75D085A4-CC1A-4C5C-96D9-CAB5A7024B4B}" type="presParOf" srcId="{6C840C08-1D64-446A-820F-9667E632E934}" destId="{357A435E-06BD-4798-A577-23FBD4B725D2}" srcOrd="1" destOrd="0" presId="urn:microsoft.com/office/officeart/2005/8/layout/hierarchy2"/>
    <dgm:cxn modelId="{447BA0D4-C608-4A5C-A196-EEB92ED79B10}" type="presParOf" srcId="{16DC7C64-A467-4695-ABDC-975464268813}" destId="{F39FA689-A15D-4A2D-8FB1-F8D5DC6DB038}" srcOrd="4" destOrd="0" presId="urn:microsoft.com/office/officeart/2005/8/layout/hierarchy2"/>
    <dgm:cxn modelId="{B3BCE996-EA87-407C-A865-F0676B354090}" type="presParOf" srcId="{F39FA689-A15D-4A2D-8FB1-F8D5DC6DB038}" destId="{BD3E498F-24CD-4647-AA30-9AC8BF650D9A}" srcOrd="0" destOrd="0" presId="urn:microsoft.com/office/officeart/2005/8/layout/hierarchy2"/>
    <dgm:cxn modelId="{74BD5302-ACB4-4AF9-86E3-E6AC2BDBD747}" type="presParOf" srcId="{16DC7C64-A467-4695-ABDC-975464268813}" destId="{7F96FCC6-B7F1-458A-BED3-8FFBCE59C58A}" srcOrd="5" destOrd="0" presId="urn:microsoft.com/office/officeart/2005/8/layout/hierarchy2"/>
    <dgm:cxn modelId="{02CD4F3A-177B-44FC-AE8D-31F64EE12FF1}" type="presParOf" srcId="{7F96FCC6-B7F1-458A-BED3-8FFBCE59C58A}" destId="{A70D51F6-AB4F-4C39-AB14-0BF54E5C4DA6}" srcOrd="0" destOrd="0" presId="urn:microsoft.com/office/officeart/2005/8/layout/hierarchy2"/>
    <dgm:cxn modelId="{30AB10A2-1D29-441D-9784-63D20704A91C}" type="presParOf" srcId="{7F96FCC6-B7F1-458A-BED3-8FFBCE59C58A}" destId="{2A456654-B677-4FEE-ADD8-561CEB4475DD}" srcOrd="1" destOrd="0" presId="urn:microsoft.com/office/officeart/2005/8/layout/hierarchy2"/>
    <dgm:cxn modelId="{71459084-7CE5-48A4-89C2-357EA553ABBB}" type="presParOf" srcId="{2A456654-B677-4FEE-ADD8-561CEB4475DD}" destId="{AC522CC0-108D-4F41-8E35-5363CC47503B}" srcOrd="0" destOrd="0" presId="urn:microsoft.com/office/officeart/2005/8/layout/hierarchy2"/>
    <dgm:cxn modelId="{D0EA799E-1AD0-4571-8927-FD45EB47CDF6}" type="presParOf" srcId="{AC522CC0-108D-4F41-8E35-5363CC47503B}" destId="{2D22F586-786D-4F07-A234-C777E79654E8}" srcOrd="0" destOrd="0" presId="urn:microsoft.com/office/officeart/2005/8/layout/hierarchy2"/>
    <dgm:cxn modelId="{6336B009-6D65-477D-9338-513154E8C751}" type="presParOf" srcId="{2A456654-B677-4FEE-ADD8-561CEB4475DD}" destId="{05F8D1E5-3F24-4B61-B521-69DBD303422B}" srcOrd="1" destOrd="0" presId="urn:microsoft.com/office/officeart/2005/8/layout/hierarchy2"/>
    <dgm:cxn modelId="{51467406-4D86-4678-A5A7-B3E9AE088771}" type="presParOf" srcId="{05F8D1E5-3F24-4B61-B521-69DBD303422B}" destId="{27BAFDB6-DF2F-40B4-B33B-18C402217C52}" srcOrd="0" destOrd="0" presId="urn:microsoft.com/office/officeart/2005/8/layout/hierarchy2"/>
    <dgm:cxn modelId="{4EECC915-2B82-49A8-8503-EA4AF06E247D}" type="presParOf" srcId="{05F8D1E5-3F24-4B61-B521-69DBD303422B}" destId="{2D6CE4D4-914D-4EA6-AC35-413E21219DFE}" srcOrd="1" destOrd="0" presId="urn:microsoft.com/office/officeart/2005/8/layout/hierarchy2"/>
    <dgm:cxn modelId="{B42901C9-B8A0-4A1C-8314-334E67039BEC}" type="presParOf" srcId="{16DC7C64-A467-4695-ABDC-975464268813}" destId="{423A860E-F928-49B4-A129-6B66D8FC7AF8}" srcOrd="6" destOrd="0" presId="urn:microsoft.com/office/officeart/2005/8/layout/hierarchy2"/>
    <dgm:cxn modelId="{808C8C9A-F455-4020-9CC6-3B575E2D9A93}" type="presParOf" srcId="{423A860E-F928-49B4-A129-6B66D8FC7AF8}" destId="{B0609EF4-25A6-4B05-81E2-CD97CC287950}" srcOrd="0" destOrd="0" presId="urn:microsoft.com/office/officeart/2005/8/layout/hierarchy2"/>
    <dgm:cxn modelId="{FC30242D-B95A-48B4-82BE-6B081DA064DD}" type="presParOf" srcId="{16DC7C64-A467-4695-ABDC-975464268813}" destId="{9A578228-CF79-4055-A55D-06B02F903295}" srcOrd="7" destOrd="0" presId="urn:microsoft.com/office/officeart/2005/8/layout/hierarchy2"/>
    <dgm:cxn modelId="{F8AA3754-E5A2-431F-ADAD-37DC2F0E7FDA}" type="presParOf" srcId="{9A578228-CF79-4055-A55D-06B02F903295}" destId="{EB6E67C6-B244-4424-A454-C70C5BCD3C10}" srcOrd="0" destOrd="0" presId="urn:microsoft.com/office/officeart/2005/8/layout/hierarchy2"/>
    <dgm:cxn modelId="{0405BCAF-45FD-443F-809A-AA14983EC1F1}" type="presParOf" srcId="{9A578228-CF79-4055-A55D-06B02F903295}" destId="{F91A4E4D-8BB5-4CC0-A3D6-6CE2EC599338}" srcOrd="1" destOrd="0" presId="urn:microsoft.com/office/officeart/2005/8/layout/hierarchy2"/>
    <dgm:cxn modelId="{2C1C33A4-9D42-46B5-A8AF-04568C43F432}" type="presParOf" srcId="{F91A4E4D-8BB5-4CC0-A3D6-6CE2EC599338}" destId="{6132EF39-2373-4EFE-823B-9E343DB4076B}" srcOrd="0" destOrd="0" presId="urn:microsoft.com/office/officeart/2005/8/layout/hierarchy2"/>
    <dgm:cxn modelId="{B4083FCA-A474-40C1-A05D-D299E6315AEB}" type="presParOf" srcId="{6132EF39-2373-4EFE-823B-9E343DB4076B}" destId="{AC87A822-ADFC-4AC3-9BBE-567C32D1E975}" srcOrd="0" destOrd="0" presId="urn:microsoft.com/office/officeart/2005/8/layout/hierarchy2"/>
    <dgm:cxn modelId="{AF549FB3-A3B5-4191-BA26-F9AA83099091}" type="presParOf" srcId="{F91A4E4D-8BB5-4CC0-A3D6-6CE2EC599338}" destId="{B21CAB6C-CB23-4830-BECE-24ACF9E0F8FD}" srcOrd="1" destOrd="0" presId="urn:microsoft.com/office/officeart/2005/8/layout/hierarchy2"/>
    <dgm:cxn modelId="{DE58991E-D299-4BEC-9E47-77799BC2FCDA}" type="presParOf" srcId="{B21CAB6C-CB23-4830-BECE-24ACF9E0F8FD}" destId="{9B0CC900-36C3-4533-AE65-5DE3CDD5A2CF}" srcOrd="0" destOrd="0" presId="urn:microsoft.com/office/officeart/2005/8/layout/hierarchy2"/>
    <dgm:cxn modelId="{2A42B7D4-F5DF-46B7-8E11-06E0F6F9ADDF}" type="presParOf" srcId="{B21CAB6C-CB23-4830-BECE-24ACF9E0F8FD}" destId="{3E202EA6-FF9D-4A11-BA65-D935D489CD78}" srcOrd="1" destOrd="0" presId="urn:microsoft.com/office/officeart/2005/8/layout/hierarchy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9D486C-435A-42C1-8D52-B5C348F76D5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6B6A63C9-ABB3-477E-BB81-580B2DA82345}">
      <dgm:prSet phldrT="[文字]"/>
      <dgm:spPr>
        <a:solidFill>
          <a:schemeClr val="tx2">
            <a:lumMod val="50000"/>
          </a:schemeClr>
        </a:solidFill>
      </dgm:spPr>
      <dgm:t>
        <a:bodyPr/>
        <a:lstStyle/>
        <a:p>
          <a:r>
            <a:rPr lang="zh-TW" altLang="en-US" dirty="0" smtClean="0"/>
            <a:t>麻黃湯</a:t>
          </a:r>
          <a:endParaRPr lang="zh-TW" altLang="en-US" dirty="0"/>
        </a:p>
      </dgm:t>
    </dgm:pt>
    <dgm:pt modelId="{8C6C6D1D-F1E3-4395-A29D-003C0B58CF43}" type="parTrans" cxnId="{6A23C29A-12E8-4528-A29E-4BB03D8ED3EE}">
      <dgm:prSet/>
      <dgm:spPr/>
      <dgm:t>
        <a:bodyPr/>
        <a:lstStyle/>
        <a:p>
          <a:endParaRPr lang="zh-TW" altLang="en-US"/>
        </a:p>
      </dgm:t>
    </dgm:pt>
    <dgm:pt modelId="{0CD89BBA-AB1D-4CAB-85BA-60C168BD57FB}" type="sibTrans" cxnId="{6A23C29A-12E8-4528-A29E-4BB03D8ED3EE}">
      <dgm:prSet/>
      <dgm:spPr/>
      <dgm:t>
        <a:bodyPr/>
        <a:lstStyle/>
        <a:p>
          <a:endParaRPr lang="zh-TW" altLang="en-US"/>
        </a:p>
      </dgm:t>
    </dgm:pt>
    <dgm:pt modelId="{D62FAA3A-35D6-4A88-91DA-5230DBA58248}">
      <dgm:prSet phldrT="[文字]" custT="1"/>
      <dgm:spPr>
        <a:solidFill>
          <a:srgbClr val="F99983"/>
        </a:solidFill>
      </dgm:spPr>
      <dgm:t>
        <a:bodyPr/>
        <a:lstStyle/>
        <a:p>
          <a:r>
            <a:rPr lang="zh-TW" altLang="en-US" sz="2600" b="1" dirty="0" smtClean="0">
              <a:solidFill>
                <a:schemeClr val="tx1">
                  <a:lumMod val="75000"/>
                  <a:lumOff val="25000"/>
                </a:schemeClr>
              </a:solidFill>
            </a:rPr>
            <a:t>甘草為使藥</a:t>
          </a:r>
          <a:r>
            <a:rPr lang="zh-TW" altLang="en-US" sz="2600" dirty="0" smtClean="0"/>
            <a:t>  調和麻黃桂枝峻烈發汗性</a:t>
          </a:r>
          <a:endParaRPr lang="zh-TW" altLang="en-US" sz="2600" dirty="0"/>
        </a:p>
      </dgm:t>
    </dgm:pt>
    <dgm:pt modelId="{7CFE090C-93EC-41BC-9286-501BB0A9915B}" type="parTrans" cxnId="{2CB90060-2949-4393-A7F3-2A0FD10B83A6}">
      <dgm:prSet/>
      <dgm:spPr/>
      <dgm:t>
        <a:bodyPr/>
        <a:lstStyle/>
        <a:p>
          <a:endParaRPr lang="zh-TW" altLang="en-US"/>
        </a:p>
      </dgm:t>
    </dgm:pt>
    <dgm:pt modelId="{4E759C21-63FA-4ED2-A87A-0BB0F0472B3C}" type="sibTrans" cxnId="{2CB90060-2949-4393-A7F3-2A0FD10B83A6}">
      <dgm:prSet/>
      <dgm:spPr/>
      <dgm:t>
        <a:bodyPr/>
        <a:lstStyle/>
        <a:p>
          <a:endParaRPr lang="zh-TW" altLang="en-US"/>
        </a:p>
      </dgm:t>
    </dgm:pt>
    <dgm:pt modelId="{2DD32484-C671-478D-A4C3-53B798D2E17F}">
      <dgm:prSet custT="1"/>
      <dgm:spPr>
        <a:solidFill>
          <a:srgbClr val="C00000"/>
        </a:solidFill>
      </dgm:spPr>
      <dgm:t>
        <a:bodyPr/>
        <a:lstStyle/>
        <a:p>
          <a:r>
            <a:rPr lang="zh-TW" altLang="en-US" sz="2600" b="1" dirty="0" smtClean="0">
              <a:solidFill>
                <a:schemeClr val="tx1"/>
              </a:solidFill>
            </a:rPr>
            <a:t>麻黃為君藥  </a:t>
          </a:r>
          <a:r>
            <a:rPr lang="zh-TW" altLang="en-US" sz="2600" dirty="0" smtClean="0"/>
            <a:t>辛溫解表 宣肺平喘 針對主證</a:t>
          </a:r>
        </a:p>
      </dgm:t>
    </dgm:pt>
    <dgm:pt modelId="{D11F8677-0539-4DD2-87FA-D70ED6045432}" type="sibTrans" cxnId="{E36A93B3-5FAF-447F-848F-64B95237C473}">
      <dgm:prSet/>
      <dgm:spPr/>
      <dgm:t>
        <a:bodyPr/>
        <a:lstStyle/>
        <a:p>
          <a:endParaRPr lang="zh-TW" altLang="en-US"/>
        </a:p>
      </dgm:t>
    </dgm:pt>
    <dgm:pt modelId="{65B122DD-EC78-4917-A4EA-D4256D3EEE6E}" type="parTrans" cxnId="{E36A93B3-5FAF-447F-848F-64B95237C473}">
      <dgm:prSet/>
      <dgm:spPr/>
      <dgm:t>
        <a:bodyPr/>
        <a:lstStyle/>
        <a:p>
          <a:endParaRPr lang="zh-TW" altLang="en-US"/>
        </a:p>
      </dgm:t>
    </dgm:pt>
    <dgm:pt modelId="{9BD5DD9D-436D-4191-9A03-BC772C26841C}">
      <dgm:prSet custT="1"/>
      <dgm:spPr>
        <a:solidFill>
          <a:srgbClr val="B4371E"/>
        </a:solidFill>
      </dgm:spPr>
      <dgm:t>
        <a:bodyPr/>
        <a:lstStyle/>
        <a:p>
          <a:r>
            <a:rPr lang="zh-TW" altLang="en-US" sz="2600" b="1" dirty="0" smtClean="0">
              <a:solidFill>
                <a:srgbClr val="002060"/>
              </a:solidFill>
            </a:rPr>
            <a:t>桂枝為臣藥</a:t>
          </a:r>
          <a:r>
            <a:rPr lang="zh-TW" altLang="en-US" sz="2600" dirty="0" smtClean="0"/>
            <a:t>  辛溫解表 通達營衛 助麻黃發汗效力</a:t>
          </a:r>
        </a:p>
      </dgm:t>
    </dgm:pt>
    <dgm:pt modelId="{7FB459BE-C327-45D8-BA54-805D1E767FAC}" type="parTrans" cxnId="{FC95BDF9-86E2-463B-BFEE-A75AB06FCB78}">
      <dgm:prSet/>
      <dgm:spPr/>
      <dgm:t>
        <a:bodyPr/>
        <a:lstStyle/>
        <a:p>
          <a:endParaRPr lang="zh-TW" altLang="en-US"/>
        </a:p>
      </dgm:t>
    </dgm:pt>
    <dgm:pt modelId="{EE8C8480-7871-4D01-8AA0-A9093953C8A7}" type="sibTrans" cxnId="{FC95BDF9-86E2-463B-BFEE-A75AB06FCB78}">
      <dgm:prSet/>
      <dgm:spPr/>
      <dgm:t>
        <a:bodyPr/>
        <a:lstStyle/>
        <a:p>
          <a:endParaRPr lang="zh-TW" altLang="en-US"/>
        </a:p>
      </dgm:t>
    </dgm:pt>
    <dgm:pt modelId="{FE7979BB-6FDB-4D28-8DC7-563F1F24F0FE}">
      <dgm:prSet custT="1"/>
      <dgm:spPr>
        <a:solidFill>
          <a:srgbClr val="DA6960"/>
        </a:solidFill>
      </dgm:spPr>
      <dgm:t>
        <a:bodyPr/>
        <a:lstStyle/>
        <a:p>
          <a:r>
            <a:rPr lang="zh-TW" altLang="en-US" sz="2600" b="1" dirty="0" smtClean="0">
              <a:solidFill>
                <a:schemeClr val="tx2">
                  <a:lumMod val="75000"/>
                </a:schemeClr>
              </a:solidFill>
            </a:rPr>
            <a:t>杏仁為佐藥</a:t>
          </a:r>
          <a:r>
            <a:rPr lang="zh-TW" altLang="en-US" sz="2600" dirty="0" smtClean="0">
              <a:solidFill>
                <a:schemeClr val="tx2">
                  <a:lumMod val="75000"/>
                </a:schemeClr>
              </a:solidFill>
            </a:rPr>
            <a:t>  </a:t>
          </a:r>
          <a:r>
            <a:rPr lang="zh-TW" altLang="en-US" sz="2600" dirty="0" smtClean="0"/>
            <a:t>肅肺降氣 助麻黃平喘</a:t>
          </a:r>
        </a:p>
      </dgm:t>
    </dgm:pt>
    <dgm:pt modelId="{621D8E98-F49D-454B-9E8D-84A8FB68F35D}" type="parTrans" cxnId="{FA5E6C7D-3AD2-4AC2-BBF0-2C32E7486750}">
      <dgm:prSet/>
      <dgm:spPr/>
      <dgm:t>
        <a:bodyPr/>
        <a:lstStyle/>
        <a:p>
          <a:endParaRPr lang="zh-TW" altLang="en-US"/>
        </a:p>
      </dgm:t>
    </dgm:pt>
    <dgm:pt modelId="{B502C4B2-5C4B-495D-8785-5DBD6DC22DFA}" type="sibTrans" cxnId="{FA5E6C7D-3AD2-4AC2-BBF0-2C32E7486750}">
      <dgm:prSet/>
      <dgm:spPr/>
      <dgm:t>
        <a:bodyPr/>
        <a:lstStyle/>
        <a:p>
          <a:endParaRPr lang="zh-TW" altLang="en-US"/>
        </a:p>
      </dgm:t>
    </dgm:pt>
    <dgm:pt modelId="{658C0A15-93A9-4004-BD62-AE75360EEEC2}">
      <dgm:prSet/>
      <dgm:spPr/>
      <dgm:t>
        <a:bodyPr/>
        <a:lstStyle/>
        <a:p>
          <a:endParaRPr lang="zh-TW" altLang="en-US" dirty="0"/>
        </a:p>
      </dgm:t>
    </dgm:pt>
    <dgm:pt modelId="{5E329677-9092-4F00-8BCF-4750A62463FE}" type="parTrans" cxnId="{70BF6296-366F-496D-96A8-04E3E270819A}">
      <dgm:prSet/>
      <dgm:spPr/>
      <dgm:t>
        <a:bodyPr/>
        <a:lstStyle/>
        <a:p>
          <a:endParaRPr lang="zh-TW" altLang="en-US"/>
        </a:p>
      </dgm:t>
    </dgm:pt>
    <dgm:pt modelId="{2BAB081C-2B7D-4C37-B2BB-6C203BD8AA9F}" type="sibTrans" cxnId="{70BF6296-366F-496D-96A8-04E3E270819A}">
      <dgm:prSet/>
      <dgm:spPr/>
      <dgm:t>
        <a:bodyPr/>
        <a:lstStyle/>
        <a:p>
          <a:endParaRPr lang="zh-TW" altLang="en-US"/>
        </a:p>
      </dgm:t>
    </dgm:pt>
    <dgm:pt modelId="{0D85E381-6BB7-42AE-B584-DFAFD983004E}" type="pres">
      <dgm:prSet presAssocID="{679D486C-435A-42C1-8D52-B5C348F76D58}" presName="cycle" presStyleCnt="0">
        <dgm:presLayoutVars>
          <dgm:chMax val="1"/>
          <dgm:dir/>
          <dgm:animLvl val="ctr"/>
          <dgm:resizeHandles val="exact"/>
        </dgm:presLayoutVars>
      </dgm:prSet>
      <dgm:spPr/>
      <dgm:t>
        <a:bodyPr/>
        <a:lstStyle/>
        <a:p>
          <a:endParaRPr lang="zh-TW" altLang="en-US"/>
        </a:p>
      </dgm:t>
    </dgm:pt>
    <dgm:pt modelId="{99E892A8-C034-46F8-A948-81A97D4F0964}" type="pres">
      <dgm:prSet presAssocID="{6B6A63C9-ABB3-477E-BB81-580B2DA82345}" presName="centerShape" presStyleLbl="node0" presStyleIdx="0" presStyleCnt="1" custScaleY="68007" custLinFactNeighborX="-1161" custLinFactNeighborY="-1043"/>
      <dgm:spPr/>
      <dgm:t>
        <a:bodyPr/>
        <a:lstStyle/>
        <a:p>
          <a:endParaRPr lang="zh-TW" altLang="en-US"/>
        </a:p>
      </dgm:t>
    </dgm:pt>
    <dgm:pt modelId="{26EF165E-A0D3-4A86-B5E0-67F7309DBDA9}" type="pres">
      <dgm:prSet presAssocID="{65B122DD-EC78-4917-A4EA-D4256D3EEE6E}" presName="parTrans" presStyleLbl="bgSibTrans2D1" presStyleIdx="0" presStyleCnt="4" custAng="21268188" custScaleX="100620" custLinFactNeighborX="6265" custLinFactNeighborY="6541"/>
      <dgm:spPr/>
      <dgm:t>
        <a:bodyPr/>
        <a:lstStyle/>
        <a:p>
          <a:endParaRPr lang="zh-TW" altLang="en-US"/>
        </a:p>
      </dgm:t>
    </dgm:pt>
    <dgm:pt modelId="{35488361-3C56-445A-8B41-45AFE147402E}" type="pres">
      <dgm:prSet presAssocID="{2DD32484-C671-478D-A4C3-53B798D2E17F}" presName="node" presStyleLbl="node1" presStyleIdx="0" presStyleCnt="4" custScaleX="123147" custRadScaleRad="101310" custRadScaleInc="-21044">
        <dgm:presLayoutVars>
          <dgm:bulletEnabled val="1"/>
        </dgm:presLayoutVars>
      </dgm:prSet>
      <dgm:spPr/>
      <dgm:t>
        <a:bodyPr/>
        <a:lstStyle/>
        <a:p>
          <a:endParaRPr lang="zh-TW" altLang="en-US"/>
        </a:p>
      </dgm:t>
    </dgm:pt>
    <dgm:pt modelId="{FB35475B-DB62-4E27-882E-376C41FE0FB9}" type="pres">
      <dgm:prSet presAssocID="{7FB459BE-C327-45D8-BA54-805D1E767FAC}" presName="parTrans" presStyleLbl="bgSibTrans2D1" presStyleIdx="1" presStyleCnt="4"/>
      <dgm:spPr/>
      <dgm:t>
        <a:bodyPr/>
        <a:lstStyle/>
        <a:p>
          <a:endParaRPr lang="zh-TW" altLang="en-US"/>
        </a:p>
      </dgm:t>
    </dgm:pt>
    <dgm:pt modelId="{437046EE-0C35-4ECB-8DFB-4AFD6C42EC23}" type="pres">
      <dgm:prSet presAssocID="{9BD5DD9D-436D-4191-9A03-BC772C26841C}" presName="node" presStyleLbl="node1" presStyleIdx="1" presStyleCnt="4" custScaleY="112482">
        <dgm:presLayoutVars>
          <dgm:bulletEnabled val="1"/>
        </dgm:presLayoutVars>
      </dgm:prSet>
      <dgm:spPr/>
      <dgm:t>
        <a:bodyPr/>
        <a:lstStyle/>
        <a:p>
          <a:endParaRPr lang="zh-TW" altLang="en-US"/>
        </a:p>
      </dgm:t>
    </dgm:pt>
    <dgm:pt modelId="{FCD4FBF9-A366-4AAE-B869-A83DEC4979B9}" type="pres">
      <dgm:prSet presAssocID="{621D8E98-F49D-454B-9E8D-84A8FB68F35D}" presName="parTrans" presStyleLbl="bgSibTrans2D1" presStyleIdx="2" presStyleCnt="4"/>
      <dgm:spPr/>
      <dgm:t>
        <a:bodyPr/>
        <a:lstStyle/>
        <a:p>
          <a:endParaRPr lang="zh-TW" altLang="en-US"/>
        </a:p>
      </dgm:t>
    </dgm:pt>
    <dgm:pt modelId="{B30C4E34-34B6-4FD2-840F-228D6A656036}" type="pres">
      <dgm:prSet presAssocID="{FE7979BB-6FDB-4D28-8DC7-563F1F24F0FE}" presName="node" presStyleLbl="node1" presStyleIdx="2" presStyleCnt="4" custScaleY="112482">
        <dgm:presLayoutVars>
          <dgm:bulletEnabled val="1"/>
        </dgm:presLayoutVars>
      </dgm:prSet>
      <dgm:spPr/>
      <dgm:t>
        <a:bodyPr/>
        <a:lstStyle/>
        <a:p>
          <a:endParaRPr lang="zh-TW" altLang="en-US"/>
        </a:p>
      </dgm:t>
    </dgm:pt>
    <dgm:pt modelId="{C8811B77-95CC-429F-89CE-761066DA4980}" type="pres">
      <dgm:prSet presAssocID="{7CFE090C-93EC-41BC-9286-501BB0A9915B}" presName="parTrans" presStyleLbl="bgSibTrans2D1" presStyleIdx="3" presStyleCnt="4" custLinFactNeighborX="-4435" custLinFactNeighborY="1912"/>
      <dgm:spPr/>
      <dgm:t>
        <a:bodyPr/>
        <a:lstStyle/>
        <a:p>
          <a:endParaRPr lang="zh-TW" altLang="en-US"/>
        </a:p>
      </dgm:t>
    </dgm:pt>
    <dgm:pt modelId="{104BB339-D991-4839-94D4-E22BC40225CD}" type="pres">
      <dgm:prSet presAssocID="{D62FAA3A-35D6-4A88-91DA-5230DBA58248}" presName="node" presStyleLbl="node1" presStyleIdx="3" presStyleCnt="4" custScaleX="119268" custRadScaleRad="97275" custRadScaleInc="27607">
        <dgm:presLayoutVars>
          <dgm:bulletEnabled val="1"/>
        </dgm:presLayoutVars>
      </dgm:prSet>
      <dgm:spPr/>
      <dgm:t>
        <a:bodyPr/>
        <a:lstStyle/>
        <a:p>
          <a:endParaRPr lang="zh-TW" altLang="en-US"/>
        </a:p>
      </dgm:t>
    </dgm:pt>
  </dgm:ptLst>
  <dgm:cxnLst>
    <dgm:cxn modelId="{4760B015-60FB-4D5E-87F0-443BC4A3631A}" type="presOf" srcId="{679D486C-435A-42C1-8D52-B5C348F76D58}" destId="{0D85E381-6BB7-42AE-B584-DFAFD983004E}" srcOrd="0" destOrd="0" presId="urn:microsoft.com/office/officeart/2005/8/layout/radial4"/>
    <dgm:cxn modelId="{6A23C29A-12E8-4528-A29E-4BB03D8ED3EE}" srcId="{679D486C-435A-42C1-8D52-B5C348F76D58}" destId="{6B6A63C9-ABB3-477E-BB81-580B2DA82345}" srcOrd="0" destOrd="0" parTransId="{8C6C6D1D-F1E3-4395-A29D-003C0B58CF43}" sibTransId="{0CD89BBA-AB1D-4CAB-85BA-60C168BD57FB}"/>
    <dgm:cxn modelId="{FA5E6C7D-3AD2-4AC2-BBF0-2C32E7486750}" srcId="{6B6A63C9-ABB3-477E-BB81-580B2DA82345}" destId="{FE7979BB-6FDB-4D28-8DC7-563F1F24F0FE}" srcOrd="2" destOrd="0" parTransId="{621D8E98-F49D-454B-9E8D-84A8FB68F35D}" sibTransId="{B502C4B2-5C4B-495D-8785-5DBD6DC22DFA}"/>
    <dgm:cxn modelId="{0521AE5D-97C5-4CD0-854D-277DCFA8FA12}" type="presOf" srcId="{D62FAA3A-35D6-4A88-91DA-5230DBA58248}" destId="{104BB339-D991-4839-94D4-E22BC40225CD}" srcOrd="0" destOrd="0" presId="urn:microsoft.com/office/officeart/2005/8/layout/radial4"/>
    <dgm:cxn modelId="{77CEC86B-5724-4232-B122-9738AFA9CA22}" type="presOf" srcId="{FE7979BB-6FDB-4D28-8DC7-563F1F24F0FE}" destId="{B30C4E34-34B6-4FD2-840F-228D6A656036}" srcOrd="0" destOrd="0" presId="urn:microsoft.com/office/officeart/2005/8/layout/radial4"/>
    <dgm:cxn modelId="{67CB953E-45AA-4C0A-8217-DA21437A0AA3}" type="presOf" srcId="{7FB459BE-C327-45D8-BA54-805D1E767FAC}" destId="{FB35475B-DB62-4E27-882E-376C41FE0FB9}" srcOrd="0" destOrd="0" presId="urn:microsoft.com/office/officeart/2005/8/layout/radial4"/>
    <dgm:cxn modelId="{2CB90060-2949-4393-A7F3-2A0FD10B83A6}" srcId="{6B6A63C9-ABB3-477E-BB81-580B2DA82345}" destId="{D62FAA3A-35D6-4A88-91DA-5230DBA58248}" srcOrd="3" destOrd="0" parTransId="{7CFE090C-93EC-41BC-9286-501BB0A9915B}" sibTransId="{4E759C21-63FA-4ED2-A87A-0BB0F0472B3C}"/>
    <dgm:cxn modelId="{F32474F4-4E70-427A-93B1-4DFA569EFAAF}" type="presOf" srcId="{2DD32484-C671-478D-A4C3-53B798D2E17F}" destId="{35488361-3C56-445A-8B41-45AFE147402E}" srcOrd="0" destOrd="0" presId="urn:microsoft.com/office/officeart/2005/8/layout/radial4"/>
    <dgm:cxn modelId="{57B875D6-CABC-443C-9E77-6C32D3C6A4BD}" type="presOf" srcId="{65B122DD-EC78-4917-A4EA-D4256D3EEE6E}" destId="{26EF165E-A0D3-4A86-B5E0-67F7309DBDA9}" srcOrd="0" destOrd="0" presId="urn:microsoft.com/office/officeart/2005/8/layout/radial4"/>
    <dgm:cxn modelId="{CE3F674C-4FF4-47DA-B56E-5E4819CB173D}" type="presOf" srcId="{9BD5DD9D-436D-4191-9A03-BC772C26841C}" destId="{437046EE-0C35-4ECB-8DFB-4AFD6C42EC23}" srcOrd="0" destOrd="0" presId="urn:microsoft.com/office/officeart/2005/8/layout/radial4"/>
    <dgm:cxn modelId="{8773DAB2-94DC-42CA-9FE9-3F6D6782B27B}" type="presOf" srcId="{621D8E98-F49D-454B-9E8D-84A8FB68F35D}" destId="{FCD4FBF9-A366-4AAE-B869-A83DEC4979B9}" srcOrd="0" destOrd="0" presId="urn:microsoft.com/office/officeart/2005/8/layout/radial4"/>
    <dgm:cxn modelId="{69DAA950-5A2C-452C-988D-A045D80E7DD6}" type="presOf" srcId="{7CFE090C-93EC-41BC-9286-501BB0A9915B}" destId="{C8811B77-95CC-429F-89CE-761066DA4980}" srcOrd="0" destOrd="0" presId="urn:microsoft.com/office/officeart/2005/8/layout/radial4"/>
    <dgm:cxn modelId="{952FAE36-5296-4F27-B0C6-88E46F08B6AE}" type="presOf" srcId="{6B6A63C9-ABB3-477E-BB81-580B2DA82345}" destId="{99E892A8-C034-46F8-A948-81A97D4F0964}" srcOrd="0" destOrd="0" presId="urn:microsoft.com/office/officeart/2005/8/layout/radial4"/>
    <dgm:cxn modelId="{70BF6296-366F-496D-96A8-04E3E270819A}" srcId="{679D486C-435A-42C1-8D52-B5C348F76D58}" destId="{658C0A15-93A9-4004-BD62-AE75360EEEC2}" srcOrd="1" destOrd="0" parTransId="{5E329677-9092-4F00-8BCF-4750A62463FE}" sibTransId="{2BAB081C-2B7D-4C37-B2BB-6C203BD8AA9F}"/>
    <dgm:cxn modelId="{E36A93B3-5FAF-447F-848F-64B95237C473}" srcId="{6B6A63C9-ABB3-477E-BB81-580B2DA82345}" destId="{2DD32484-C671-478D-A4C3-53B798D2E17F}" srcOrd="0" destOrd="0" parTransId="{65B122DD-EC78-4917-A4EA-D4256D3EEE6E}" sibTransId="{D11F8677-0539-4DD2-87FA-D70ED6045432}"/>
    <dgm:cxn modelId="{FC95BDF9-86E2-463B-BFEE-A75AB06FCB78}" srcId="{6B6A63C9-ABB3-477E-BB81-580B2DA82345}" destId="{9BD5DD9D-436D-4191-9A03-BC772C26841C}" srcOrd="1" destOrd="0" parTransId="{7FB459BE-C327-45D8-BA54-805D1E767FAC}" sibTransId="{EE8C8480-7871-4D01-8AA0-A9093953C8A7}"/>
    <dgm:cxn modelId="{2B88B5E4-7C6A-45C5-B490-2EA2C00869E0}" type="presParOf" srcId="{0D85E381-6BB7-42AE-B584-DFAFD983004E}" destId="{99E892A8-C034-46F8-A948-81A97D4F0964}" srcOrd="0" destOrd="0" presId="urn:microsoft.com/office/officeart/2005/8/layout/radial4"/>
    <dgm:cxn modelId="{47399380-BBC7-4EE7-A2CE-0AB509D5FE63}" type="presParOf" srcId="{0D85E381-6BB7-42AE-B584-DFAFD983004E}" destId="{26EF165E-A0D3-4A86-B5E0-67F7309DBDA9}" srcOrd="1" destOrd="0" presId="urn:microsoft.com/office/officeart/2005/8/layout/radial4"/>
    <dgm:cxn modelId="{2D885BCB-683A-41F6-B15F-968FD50217BB}" type="presParOf" srcId="{0D85E381-6BB7-42AE-B584-DFAFD983004E}" destId="{35488361-3C56-445A-8B41-45AFE147402E}" srcOrd="2" destOrd="0" presId="urn:microsoft.com/office/officeart/2005/8/layout/radial4"/>
    <dgm:cxn modelId="{C26A5578-3577-49A6-B7E8-FB203B6048F9}" type="presParOf" srcId="{0D85E381-6BB7-42AE-B584-DFAFD983004E}" destId="{FB35475B-DB62-4E27-882E-376C41FE0FB9}" srcOrd="3" destOrd="0" presId="urn:microsoft.com/office/officeart/2005/8/layout/radial4"/>
    <dgm:cxn modelId="{441B2F13-0461-4BD2-A78D-F83294ECDC8D}" type="presParOf" srcId="{0D85E381-6BB7-42AE-B584-DFAFD983004E}" destId="{437046EE-0C35-4ECB-8DFB-4AFD6C42EC23}" srcOrd="4" destOrd="0" presId="urn:microsoft.com/office/officeart/2005/8/layout/radial4"/>
    <dgm:cxn modelId="{FE86800A-DA14-492A-BE30-46010FFBE755}" type="presParOf" srcId="{0D85E381-6BB7-42AE-B584-DFAFD983004E}" destId="{FCD4FBF9-A366-4AAE-B869-A83DEC4979B9}" srcOrd="5" destOrd="0" presId="urn:microsoft.com/office/officeart/2005/8/layout/radial4"/>
    <dgm:cxn modelId="{55C68EB6-5FCB-4EA6-B595-BA70D3CE584E}" type="presParOf" srcId="{0D85E381-6BB7-42AE-B584-DFAFD983004E}" destId="{B30C4E34-34B6-4FD2-840F-228D6A656036}" srcOrd="6" destOrd="0" presId="urn:microsoft.com/office/officeart/2005/8/layout/radial4"/>
    <dgm:cxn modelId="{74F60FBD-1865-4FE3-BA76-F88C4C4ECAA6}" type="presParOf" srcId="{0D85E381-6BB7-42AE-B584-DFAFD983004E}" destId="{C8811B77-95CC-429F-89CE-761066DA4980}" srcOrd="7" destOrd="0" presId="urn:microsoft.com/office/officeart/2005/8/layout/radial4"/>
    <dgm:cxn modelId="{1AF7E465-8EFE-4F85-92EF-5C7EFDEAA4E4}" type="presParOf" srcId="{0D85E381-6BB7-42AE-B584-DFAFD983004E}" destId="{104BB339-D991-4839-94D4-E22BC40225CD}" srcOrd="8" destOrd="0" presId="urn:microsoft.com/office/officeart/2005/8/layout/radial4"/>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5647F54-A674-436D-8141-77E20D62DAA7}" type="datetimeFigureOut">
              <a:rPr lang="zh-TW" altLang="en-US"/>
              <a:pPr>
                <a:defRPr/>
              </a:pPr>
              <a:t>2014/1/17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920D9A4-1454-4A85-93A0-84A4E8A44F5C}" type="slidenum">
              <a:rPr lang="zh-TW" altLang="en-US"/>
              <a:pPr>
                <a:defRPr/>
              </a:pPr>
              <a:t>‹#›</a:t>
            </a:fld>
            <a:endParaRPr lang="zh-TW" altLang="en-US"/>
          </a:p>
        </p:txBody>
      </p:sp>
    </p:spTree>
    <p:extLst>
      <p:ext uri="{BB962C8B-B14F-4D97-AF65-F5344CB8AC3E}">
        <p14:creationId xmlns:p14="http://schemas.microsoft.com/office/powerpoint/2010/main" val="3600228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1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518840-1E23-41E1-9A0B-A3441F7B53AE}" type="slidenum">
              <a:rPr lang="zh-TW" altLang="en-US" smtClean="0"/>
              <a:pPr/>
              <a:t>1</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920D9A4-1454-4A85-93A0-84A4E8A44F5C}" type="slidenum">
              <a:rPr lang="zh-TW" altLang="en-US" smtClean="0"/>
              <a:pPr>
                <a:defRPr/>
              </a:pPr>
              <a:t>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五味：辛酸甘苦鹹</a:t>
            </a:r>
            <a:r>
              <a:rPr lang="en-US" altLang="zh-TW" smtClean="0"/>
              <a:t>+</a:t>
            </a:r>
            <a:r>
              <a:rPr lang="zh-TW" altLang="en-US" smtClean="0"/>
              <a:t>澀、淡為七味。</a:t>
            </a:r>
            <a:endParaRPr lang="en-US" altLang="zh-TW" smtClean="0"/>
          </a:p>
          <a:p>
            <a:r>
              <a:rPr lang="zh-TW" altLang="en-US" smtClean="0"/>
              <a:t>此張投影片，為讓民眾了解中藥藥性是專業的知識，所以能需經由中醫師或藥師專業診治或諮詢後使用</a:t>
            </a:r>
            <a:endParaRPr lang="en-US" altLang="zh-TW" smtClean="0"/>
          </a:p>
          <a:p>
            <a:r>
              <a:rPr lang="zh-TW" altLang="en-US" smtClean="0"/>
              <a:t>切忌人云亦云的使用中藥，恐有不良反應或反效果。</a:t>
            </a:r>
            <a:endParaRPr lang="en-US" altLang="zh-TW" smtClean="0"/>
          </a:p>
          <a:p>
            <a:r>
              <a:rPr lang="zh-TW" altLang="en-US" smtClean="0"/>
              <a:t>講師請簡略、舉例介紹藥性與功效即可。</a:t>
            </a:r>
            <a:endParaRPr lang="en-US" altLang="zh-TW" smtClean="0"/>
          </a:p>
          <a:p>
            <a:endParaRPr lang="zh-TW" altLang="en-US" smtClean="0"/>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8C890CD-E20A-412F-B15A-C737D2FFEE33}" type="slidenum">
              <a:rPr lang="zh-TW" altLang="en-US" sz="1200"/>
              <a:pPr algn="r"/>
              <a:t>11</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E46199-E85F-4C0A-AED4-1F1C87EA678B}" type="slidenum">
              <a:rPr lang="en-US" altLang="zh-TW" sz="1200"/>
              <a:pPr algn="r"/>
              <a:t>18</a:t>
            </a:fld>
            <a:endParaRPr lang="en-US" altLang="zh-TW"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1B7420-D56E-4A0F-AF38-4193AB88DA90}" type="slidenum">
              <a:rPr lang="en-US" altLang="zh-TW" sz="1200"/>
              <a:pPr algn="r"/>
              <a:t>20</a:t>
            </a:fld>
            <a:endParaRPr lang="en-US" altLang="zh-TW" sz="12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zh-TW" altLang="en-US" smtClean="0"/>
              <a:t>許多女性朋友在經痛時，都會飲用</a:t>
            </a:r>
            <a:r>
              <a:rPr lang="zh-TW" altLang="en-US" b="1" smtClean="0"/>
              <a:t>四物湯</a:t>
            </a:r>
            <a:r>
              <a:rPr lang="zh-TW" altLang="en-US" smtClean="0"/>
              <a:t>來止痛，但真的有效嗎？國家衛生院透過西藥臨床準則來檢視</a:t>
            </a:r>
            <a:r>
              <a:rPr lang="zh-TW" altLang="en-US" b="1" smtClean="0"/>
              <a:t>四物湯</a:t>
            </a:r>
            <a:r>
              <a:rPr lang="zh-TW" altLang="en-US" smtClean="0"/>
              <a:t>治療經痛的效果，結果發現，</a:t>
            </a:r>
            <a:r>
              <a:rPr lang="zh-TW" altLang="en-US" b="1" smtClean="0"/>
              <a:t>四物湯</a:t>
            </a:r>
            <a:r>
              <a:rPr lang="zh-TW" altLang="en-US" smtClean="0"/>
              <a:t>並非隨吃隨見效，需至少使用三個月以上，才能看到效果。</a:t>
            </a:r>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四神湯：一、 茯苓甘淡平，利水滲濕、健脾補中、寧心安神。 二、 山藥甘平，益氣養陰、補脾肺腎。 </a:t>
            </a:r>
            <a:br>
              <a:rPr lang="zh-TW" altLang="en-US" smtClean="0"/>
            </a:br>
            <a:r>
              <a:rPr lang="zh-TW" altLang="en-US" smtClean="0"/>
              <a:t>三、 蓮子甘澀平，補脾止瀉、益腎固精、養心安神。 四、 芡實甘澀平，補脾去濕、益腎固精。 </a:t>
            </a:r>
            <a:br>
              <a:rPr lang="zh-TW" altLang="en-US" smtClean="0"/>
            </a:br>
            <a:r>
              <a:rPr lang="zh-TW" altLang="en-US" smtClean="0"/>
              <a:t>五、 豬肚（豬胃）補虛損、健脾胃。 </a:t>
            </a:r>
            <a:endParaRPr lang="en-US" altLang="zh-TW" smtClean="0"/>
          </a:p>
          <a:p>
            <a:r>
              <a:rPr lang="zh-TW" altLang="en-US" smtClean="0"/>
              <a:t>市售常加薏苡仁，孕婦不易大量食用，可能導致流產。</a:t>
            </a:r>
            <a:br>
              <a:rPr lang="zh-TW" altLang="en-US" smtClean="0"/>
            </a:br>
            <a:r>
              <a:rPr lang="zh-TW" altLang="en-US" smtClean="0"/>
              <a:t/>
            </a:r>
            <a:br>
              <a:rPr lang="zh-TW" altLang="en-US" smtClean="0"/>
            </a:br>
            <a:endParaRPr lang="zh-TW" altLang="en-US" smtClean="0"/>
          </a:p>
        </p:txBody>
      </p:sp>
      <p:sp>
        <p:nvSpPr>
          <p:cNvPr id="4403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9CA10A1-F289-437C-91EF-F75F3334F690}" type="slidenum">
              <a:rPr lang="zh-TW" altLang="en-US" sz="1200"/>
              <a:pPr algn="r"/>
              <a:t>21</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2207C74-A0DF-4EC3-B35F-72ED7CE1E373}" type="slidenum">
              <a:rPr lang="en-US" altLang="zh-TW"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7458" name="備忘稿版面配置區 2"/>
          <p:cNvSpPr>
            <a:spLocks noGrp="1"/>
          </p:cNvSpPr>
          <p:nvPr>
            <p:ph type="body" idx="1"/>
          </p:nvPr>
        </p:nvSpPr>
        <p:spPr bwMode="auto">
          <a:noFill/>
        </p:spPr>
        <p:txBody>
          <a:bodyPr/>
          <a:lstStyle/>
          <a:p>
            <a:pPr>
              <a:spcBef>
                <a:spcPct val="0"/>
              </a:spcBef>
            </a:pPr>
            <a:r>
              <a:rPr altLang="en-US" smtClean="0">
                <a:ea typeface="新細明體" charset="-120"/>
              </a:rPr>
              <a:t>此張以下 建議針對族群設計舉例</a:t>
            </a:r>
            <a:r>
              <a:rPr lang="en-US" altLang="zh-TW" smtClean="0">
                <a:ea typeface="新細明體" charset="-120"/>
              </a:rPr>
              <a:t>~</a:t>
            </a:r>
            <a:r>
              <a:rPr altLang="en-US" smtClean="0">
                <a:ea typeface="新細明體" charset="-120"/>
              </a:rPr>
              <a:t>要與婦女相關 </a:t>
            </a:r>
          </a:p>
        </p:txBody>
      </p:sp>
      <p:sp>
        <p:nvSpPr>
          <p:cNvPr id="21508" name="投影片編號版面配置區 3"/>
          <p:cNvSpPr txBox="1">
            <a:spLocks noGrp="1"/>
          </p:cNvSpPr>
          <p:nvPr/>
        </p:nvSpPr>
        <p:spPr bwMode="auto">
          <a:xfrm>
            <a:off x="3883852" y="8685331"/>
            <a:ext cx="2972547" cy="457200"/>
          </a:xfrm>
          <a:prstGeom prst="rect">
            <a:avLst/>
          </a:prstGeom>
          <a:noFill/>
          <a:ln>
            <a:miter lim="800000"/>
            <a:headEnd/>
            <a:tailEnd/>
          </a:ln>
        </p:spPr>
        <p:txBody>
          <a:bodyPr anchor="b"/>
          <a:lstStyle/>
          <a:p>
            <a:pPr algn="r">
              <a:defRPr/>
            </a:pPr>
            <a:fld id="{DF616A39-A030-4903-B7EC-B746166AD929}" type="slidenum">
              <a:rPr kumimoji="0" lang="zh-TW" altLang="en-US" sz="1200">
                <a:solidFill>
                  <a:schemeClr val="tx1"/>
                </a:solidFill>
                <a:latin typeface="+mn-lt"/>
                <a:ea typeface="+mn-ea"/>
              </a:rPr>
              <a:pPr algn="r">
                <a:defRPr/>
              </a:pPr>
              <a:t>27</a:t>
            </a:fld>
            <a:endParaRPr kumimoji="0" lang="zh-TW" altLang="en-US" sz="1200">
              <a:solidFill>
                <a:schemeClr val="tx1"/>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A79872B-5968-4F9C-AF45-998364F9829C}" type="datetime1">
              <a:rPr lang="zh-TW" altLang="en-US"/>
              <a:pPr>
                <a:defRPr/>
              </a:pPr>
              <a:t>2014/1/17</a:t>
            </a:fld>
            <a:endParaRPr lang="zh-TW" altLang="en-US"/>
          </a:p>
        </p:txBody>
      </p:sp>
      <p:sp>
        <p:nvSpPr>
          <p:cNvPr id="5" name="投影片編號版面配置區 5"/>
          <p:cNvSpPr>
            <a:spLocks noGrp="1"/>
          </p:cNvSpPr>
          <p:nvPr>
            <p:ph type="sldNum" sz="quarter" idx="11"/>
          </p:nvPr>
        </p:nvSpPr>
        <p:spPr/>
        <p:txBody>
          <a:bodyPr/>
          <a:lstStyle>
            <a:lvl1pPr>
              <a:defRPr/>
            </a:lvl1pPr>
          </a:lstStyle>
          <a:p>
            <a:pPr>
              <a:defRPr/>
            </a:pPr>
            <a:fld id="{7145DAA6-0527-4961-93FF-395100D1F265}" type="slidenum">
              <a:rPr lang="zh-TW" altLang="en-US"/>
              <a:pPr>
                <a:defRPr/>
              </a:pPr>
              <a:t>‹#›</a:t>
            </a:fld>
            <a:endParaRPr lang="zh-TW" altLang="en-US"/>
          </a:p>
        </p:txBody>
      </p:sp>
      <p:sp>
        <p:nvSpPr>
          <p:cNvPr id="6"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C6B7EAC-2AF7-4E76-83EE-2F90831DD57B}" type="datetime1">
              <a:rPr lang="zh-TW" altLang="en-US"/>
              <a:pPr>
                <a:defRPr/>
              </a:pPr>
              <a:t>2014/1/17</a:t>
            </a:fld>
            <a:endParaRPr lang="zh-TW" altLang="en-US"/>
          </a:p>
        </p:txBody>
      </p:sp>
      <p:sp>
        <p:nvSpPr>
          <p:cNvPr id="5" name="投影片編號版面配置區 5"/>
          <p:cNvSpPr>
            <a:spLocks noGrp="1"/>
          </p:cNvSpPr>
          <p:nvPr>
            <p:ph type="sldNum" sz="quarter" idx="11"/>
          </p:nvPr>
        </p:nvSpPr>
        <p:spPr/>
        <p:txBody>
          <a:bodyPr/>
          <a:lstStyle>
            <a:lvl1pPr>
              <a:defRPr/>
            </a:lvl1pPr>
          </a:lstStyle>
          <a:p>
            <a:pPr>
              <a:defRPr/>
            </a:pPr>
            <a:fld id="{9206DCF0-25B2-422C-AED0-EBE9201DE313}" type="slidenum">
              <a:rPr lang="zh-TW" altLang="en-US"/>
              <a:pPr>
                <a:defRPr/>
              </a:pPr>
              <a:t>‹#›</a:t>
            </a:fld>
            <a:endParaRPr lang="zh-TW" altLang="en-US"/>
          </a:p>
        </p:txBody>
      </p:sp>
      <p:sp>
        <p:nvSpPr>
          <p:cNvPr id="6"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6267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96267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007883F-4D21-488E-8E70-C5901DB76DA5}" type="datetime1">
              <a:rPr lang="zh-TW" altLang="en-US"/>
              <a:pPr>
                <a:defRPr/>
              </a:pPr>
              <a:t>2014/1/17</a:t>
            </a:fld>
            <a:endParaRPr lang="zh-TW" altLang="en-US"/>
          </a:p>
        </p:txBody>
      </p:sp>
      <p:sp>
        <p:nvSpPr>
          <p:cNvPr id="5" name="投影片編號版面配置區 5"/>
          <p:cNvSpPr>
            <a:spLocks noGrp="1"/>
          </p:cNvSpPr>
          <p:nvPr>
            <p:ph type="sldNum" sz="quarter" idx="11"/>
          </p:nvPr>
        </p:nvSpPr>
        <p:spPr/>
        <p:txBody>
          <a:bodyPr/>
          <a:lstStyle>
            <a:lvl1pPr>
              <a:defRPr/>
            </a:lvl1pPr>
          </a:lstStyle>
          <a:p>
            <a:pPr>
              <a:defRPr/>
            </a:pPr>
            <a:fld id="{7ADE892D-1D61-4EB0-999E-24F4884A44E8}" type="slidenum">
              <a:rPr lang="zh-TW" altLang="en-US"/>
              <a:pPr>
                <a:defRPr/>
              </a:pPr>
              <a:t>‹#›</a:t>
            </a:fld>
            <a:endParaRPr lang="zh-TW" altLang="en-US"/>
          </a:p>
        </p:txBody>
      </p:sp>
      <p:sp>
        <p:nvSpPr>
          <p:cNvPr id="6"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38D39E7-B712-4203-BD78-D905C10A20D8}" type="datetime1">
              <a:rPr lang="zh-TW" altLang="en-US"/>
              <a:pPr>
                <a:defRPr/>
              </a:pPr>
              <a:t>2014/1/17</a:t>
            </a:fld>
            <a:endParaRPr lang="zh-TW" altLang="en-US"/>
          </a:p>
        </p:txBody>
      </p:sp>
      <p:sp>
        <p:nvSpPr>
          <p:cNvPr id="5" name="投影片編號版面配置區 5"/>
          <p:cNvSpPr>
            <a:spLocks noGrp="1"/>
          </p:cNvSpPr>
          <p:nvPr>
            <p:ph type="sldNum" sz="quarter" idx="11"/>
          </p:nvPr>
        </p:nvSpPr>
        <p:spPr/>
        <p:txBody>
          <a:bodyPr/>
          <a:lstStyle>
            <a:lvl1pPr>
              <a:defRPr/>
            </a:lvl1pPr>
          </a:lstStyle>
          <a:p>
            <a:pPr>
              <a:defRPr/>
            </a:pPr>
            <a:fld id="{D2B36A51-B9C0-4AEB-B3B0-47A2E16833B0}" type="slidenum">
              <a:rPr lang="zh-TW" altLang="en-US"/>
              <a:pPr>
                <a:defRPr/>
              </a:pPr>
              <a:t>‹#›</a:t>
            </a:fld>
            <a:endParaRPr lang="zh-TW" altLang="en-US"/>
          </a:p>
        </p:txBody>
      </p:sp>
      <p:sp>
        <p:nvSpPr>
          <p:cNvPr id="6"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C5364F7C-5862-4E5B-B47D-44B4AFF3E882}" type="datetime1">
              <a:rPr lang="zh-TW" altLang="en-US"/>
              <a:pPr>
                <a:defRPr/>
              </a:pPr>
              <a:t>2014/1/17</a:t>
            </a:fld>
            <a:endParaRPr lang="zh-TW" altLang="en-US"/>
          </a:p>
        </p:txBody>
      </p:sp>
      <p:sp>
        <p:nvSpPr>
          <p:cNvPr id="5" name="投影片編號版面配置區 5"/>
          <p:cNvSpPr>
            <a:spLocks noGrp="1"/>
          </p:cNvSpPr>
          <p:nvPr>
            <p:ph type="sldNum" sz="quarter" idx="11"/>
          </p:nvPr>
        </p:nvSpPr>
        <p:spPr/>
        <p:txBody>
          <a:bodyPr/>
          <a:lstStyle>
            <a:lvl1pPr>
              <a:defRPr/>
            </a:lvl1pPr>
          </a:lstStyle>
          <a:p>
            <a:pPr>
              <a:defRPr/>
            </a:pPr>
            <a:fld id="{1CEBD701-44AA-48A7-9C1B-26001B60B413}" type="slidenum">
              <a:rPr lang="zh-TW" altLang="en-US"/>
              <a:pPr>
                <a:defRPr/>
              </a:pPr>
              <a:t>‹#›</a:t>
            </a:fld>
            <a:endParaRPr lang="zh-TW" altLang="en-US"/>
          </a:p>
        </p:txBody>
      </p:sp>
      <p:sp>
        <p:nvSpPr>
          <p:cNvPr id="6"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9BBE428-1DC8-4E8F-97C7-62F038F6F31A}" type="datetime1">
              <a:rPr lang="zh-TW" altLang="en-US"/>
              <a:pPr>
                <a:defRPr/>
              </a:pPr>
              <a:t>2014/1/17</a:t>
            </a:fld>
            <a:endParaRPr lang="zh-TW" altLang="en-US"/>
          </a:p>
        </p:txBody>
      </p:sp>
      <p:sp>
        <p:nvSpPr>
          <p:cNvPr id="6" name="投影片編號版面配置區 5"/>
          <p:cNvSpPr>
            <a:spLocks noGrp="1"/>
          </p:cNvSpPr>
          <p:nvPr>
            <p:ph type="sldNum" sz="quarter" idx="11"/>
          </p:nvPr>
        </p:nvSpPr>
        <p:spPr/>
        <p:txBody>
          <a:bodyPr/>
          <a:lstStyle>
            <a:lvl1pPr>
              <a:defRPr/>
            </a:lvl1pPr>
          </a:lstStyle>
          <a:p>
            <a:pPr>
              <a:defRPr/>
            </a:pPr>
            <a:fld id="{72E12B61-61D4-4AE0-B321-D5CA986D57AA}" type="slidenum">
              <a:rPr lang="zh-TW" altLang="en-US"/>
              <a:pPr>
                <a:defRPr/>
              </a:pPr>
              <a:t>‹#›</a:t>
            </a:fld>
            <a:endParaRPr lang="zh-TW" altLang="en-US"/>
          </a:p>
        </p:txBody>
      </p:sp>
      <p:sp>
        <p:nvSpPr>
          <p:cNvPr id="7"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96752"/>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060848"/>
            <a:ext cx="4040188" cy="4176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196752"/>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060848"/>
            <a:ext cx="4041775" cy="4176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BF030254-9BB9-46A9-8094-A7B35BEDBFDF}" type="datetime1">
              <a:rPr lang="zh-TW" altLang="en-US"/>
              <a:pPr>
                <a:defRPr/>
              </a:pPr>
              <a:t>2014/1/17</a:t>
            </a:fld>
            <a:endParaRPr lang="zh-TW" altLang="en-US"/>
          </a:p>
        </p:txBody>
      </p:sp>
      <p:sp>
        <p:nvSpPr>
          <p:cNvPr id="8" name="投影片編號版面配置區 5"/>
          <p:cNvSpPr>
            <a:spLocks noGrp="1"/>
          </p:cNvSpPr>
          <p:nvPr>
            <p:ph type="sldNum" sz="quarter" idx="11"/>
          </p:nvPr>
        </p:nvSpPr>
        <p:spPr/>
        <p:txBody>
          <a:bodyPr/>
          <a:lstStyle>
            <a:lvl1pPr>
              <a:defRPr/>
            </a:lvl1pPr>
          </a:lstStyle>
          <a:p>
            <a:pPr>
              <a:defRPr/>
            </a:pPr>
            <a:fld id="{D7123CAD-D8D2-4C46-80A0-5E90E795A90F}" type="slidenum">
              <a:rPr lang="zh-TW" altLang="en-US"/>
              <a:pPr>
                <a:defRPr/>
              </a:pPr>
              <a:t>‹#›</a:t>
            </a:fld>
            <a:endParaRPr lang="zh-TW" altLang="en-US"/>
          </a:p>
        </p:txBody>
      </p:sp>
      <p:sp>
        <p:nvSpPr>
          <p:cNvPr id="9"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0CD9944-CA6D-4462-82A1-7FCC664BCFD7}" type="datetime1">
              <a:rPr lang="zh-TW" altLang="en-US"/>
              <a:pPr>
                <a:defRPr/>
              </a:pPr>
              <a:t>2014/1/17</a:t>
            </a:fld>
            <a:endParaRPr lang="zh-TW" altLang="en-US"/>
          </a:p>
        </p:txBody>
      </p:sp>
      <p:sp>
        <p:nvSpPr>
          <p:cNvPr id="4" name="投影片編號版面配置區 5"/>
          <p:cNvSpPr>
            <a:spLocks noGrp="1"/>
          </p:cNvSpPr>
          <p:nvPr>
            <p:ph type="sldNum" sz="quarter" idx="11"/>
          </p:nvPr>
        </p:nvSpPr>
        <p:spPr/>
        <p:txBody>
          <a:bodyPr/>
          <a:lstStyle>
            <a:lvl1pPr>
              <a:defRPr/>
            </a:lvl1pPr>
          </a:lstStyle>
          <a:p>
            <a:pPr>
              <a:defRPr/>
            </a:pPr>
            <a:fld id="{52A842C1-878C-4DE8-9897-737E5149A770}" type="slidenum">
              <a:rPr lang="zh-TW" altLang="en-US"/>
              <a:pPr>
                <a:defRPr/>
              </a:pPr>
              <a:t>‹#›</a:t>
            </a:fld>
            <a:endParaRPr lang="zh-TW" altLang="en-US"/>
          </a:p>
        </p:txBody>
      </p:sp>
      <p:sp>
        <p:nvSpPr>
          <p:cNvPr id="5"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8A712C3-D9C4-4715-A2DE-3395B9212E9A}" type="datetime1">
              <a:rPr lang="zh-TW" altLang="en-US"/>
              <a:pPr>
                <a:defRPr/>
              </a:pPr>
              <a:t>2014/1/17</a:t>
            </a:fld>
            <a:endParaRPr lang="zh-TW" altLang="en-US"/>
          </a:p>
        </p:txBody>
      </p:sp>
      <p:sp>
        <p:nvSpPr>
          <p:cNvPr id="3" name="投影片編號版面配置區 5"/>
          <p:cNvSpPr>
            <a:spLocks noGrp="1"/>
          </p:cNvSpPr>
          <p:nvPr>
            <p:ph type="sldNum" sz="quarter" idx="11"/>
          </p:nvPr>
        </p:nvSpPr>
        <p:spPr/>
        <p:txBody>
          <a:bodyPr/>
          <a:lstStyle>
            <a:lvl1pPr>
              <a:defRPr/>
            </a:lvl1pPr>
          </a:lstStyle>
          <a:p>
            <a:pPr>
              <a:defRPr/>
            </a:pPr>
            <a:fld id="{19156E73-E413-4239-8B26-A30E3C907B35}" type="slidenum">
              <a:rPr lang="zh-TW" altLang="en-US"/>
              <a:pPr>
                <a:defRPr/>
              </a:pPr>
              <a:t>‹#›</a:t>
            </a:fld>
            <a:endParaRPr lang="zh-TW" altLang="en-US"/>
          </a:p>
        </p:txBody>
      </p:sp>
      <p:sp>
        <p:nvSpPr>
          <p:cNvPr id="4"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115616" y="273050"/>
            <a:ext cx="2349897" cy="923702"/>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964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196752"/>
            <a:ext cx="3008313" cy="50405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D13AD0-A335-4203-814B-CD864EFF1DA4}" type="datetime1">
              <a:rPr lang="zh-TW" altLang="en-US"/>
              <a:pPr>
                <a:defRPr/>
              </a:pPr>
              <a:t>2014/1/17</a:t>
            </a:fld>
            <a:endParaRPr lang="zh-TW" altLang="en-US"/>
          </a:p>
        </p:txBody>
      </p:sp>
      <p:sp>
        <p:nvSpPr>
          <p:cNvPr id="6" name="投影片編號版面配置區 5"/>
          <p:cNvSpPr>
            <a:spLocks noGrp="1"/>
          </p:cNvSpPr>
          <p:nvPr>
            <p:ph type="sldNum" sz="quarter" idx="11"/>
          </p:nvPr>
        </p:nvSpPr>
        <p:spPr/>
        <p:txBody>
          <a:bodyPr/>
          <a:lstStyle>
            <a:lvl1pPr>
              <a:defRPr/>
            </a:lvl1pPr>
          </a:lstStyle>
          <a:p>
            <a:pPr>
              <a:defRPr/>
            </a:pPr>
            <a:fld id="{9A0896F3-4AE7-4DDB-9DEF-AEFECDEA6793}" type="slidenum">
              <a:rPr lang="zh-TW" altLang="en-US"/>
              <a:pPr>
                <a:defRPr/>
              </a:pPr>
              <a:t>‹#›</a:t>
            </a:fld>
            <a:endParaRPr lang="zh-TW" altLang="en-US"/>
          </a:p>
        </p:txBody>
      </p:sp>
      <p:sp>
        <p:nvSpPr>
          <p:cNvPr id="7"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5022502"/>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04664"/>
            <a:ext cx="5486400" cy="46085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589240"/>
            <a:ext cx="54864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3A236FD-C77C-41C0-B691-8AA738C3F367}" type="datetime1">
              <a:rPr lang="zh-TW" altLang="en-US"/>
              <a:pPr>
                <a:defRPr/>
              </a:pPr>
              <a:t>2014/1/17</a:t>
            </a:fld>
            <a:endParaRPr lang="zh-TW" altLang="en-US"/>
          </a:p>
        </p:txBody>
      </p:sp>
      <p:sp>
        <p:nvSpPr>
          <p:cNvPr id="6" name="投影片編號版面配置區 5"/>
          <p:cNvSpPr>
            <a:spLocks noGrp="1"/>
          </p:cNvSpPr>
          <p:nvPr>
            <p:ph type="sldNum" sz="quarter" idx="11"/>
          </p:nvPr>
        </p:nvSpPr>
        <p:spPr/>
        <p:txBody>
          <a:bodyPr/>
          <a:lstStyle>
            <a:lvl1pPr>
              <a:defRPr/>
            </a:lvl1pPr>
          </a:lstStyle>
          <a:p>
            <a:pPr>
              <a:defRPr/>
            </a:pPr>
            <a:fld id="{04E5E7A7-7CA8-4D62-81EF-E79BDED02823}" type="slidenum">
              <a:rPr lang="zh-TW" altLang="en-US"/>
              <a:pPr>
                <a:defRPr/>
              </a:pPr>
              <a:t>‹#›</a:t>
            </a:fld>
            <a:endParaRPr lang="zh-TW" altLang="en-US"/>
          </a:p>
        </p:txBody>
      </p:sp>
      <p:sp>
        <p:nvSpPr>
          <p:cNvPr id="7" name="頁尾版面配置區 4"/>
          <p:cNvSpPr>
            <a:spLocks noGrp="1"/>
          </p:cNvSpPr>
          <p:nvPr>
            <p:ph type="ftr" sz="quarter" idx="12"/>
          </p:nvPr>
        </p:nvSpPr>
        <p:spPr/>
        <p:txBody>
          <a:bodyPr/>
          <a:lstStyle>
            <a:lvl1pPr>
              <a:defRPr/>
            </a:lvl1pPr>
          </a:lstStyle>
          <a:p>
            <a:pPr>
              <a:defRPr/>
            </a:pPr>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26" name="圖片 14"/>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圖片 2"/>
          <p:cNvPicPr>
            <a:picLocks noChangeAspect="1"/>
          </p:cNvPicPr>
          <p:nvPr/>
        </p:nvPicPr>
        <p:blipFill>
          <a:blip r:embed="rId14" cstate="print"/>
          <a:srcRect/>
          <a:stretch>
            <a:fillRect/>
          </a:stretch>
        </p:blipFill>
        <p:spPr bwMode="auto">
          <a:xfrm>
            <a:off x="7999413" y="5910263"/>
            <a:ext cx="1143000" cy="831850"/>
          </a:xfrm>
          <a:prstGeom prst="rect">
            <a:avLst/>
          </a:prstGeom>
          <a:noFill/>
          <a:ln w="9525">
            <a:noFill/>
            <a:miter lim="800000"/>
            <a:headEnd/>
            <a:tailEnd/>
          </a:ln>
        </p:spPr>
      </p:pic>
      <p:pic>
        <p:nvPicPr>
          <p:cNvPr id="1028" name="圖片 1"/>
          <p:cNvPicPr>
            <a:picLocks noChangeAspect="1"/>
          </p:cNvPicPr>
          <p:nvPr/>
        </p:nvPicPr>
        <p:blipFill>
          <a:blip r:embed="rId15" cstate="print"/>
          <a:srcRect/>
          <a:stretch>
            <a:fillRect/>
          </a:stretch>
        </p:blipFill>
        <p:spPr bwMode="auto">
          <a:xfrm>
            <a:off x="7199313" y="0"/>
            <a:ext cx="1943100" cy="1196975"/>
          </a:xfrm>
          <a:prstGeom prst="rect">
            <a:avLst/>
          </a:prstGeom>
          <a:noFill/>
          <a:ln w="9525">
            <a:noFill/>
            <a:miter lim="800000"/>
            <a:headEnd/>
            <a:tailEnd/>
          </a:ln>
        </p:spPr>
      </p:pic>
      <p:sp>
        <p:nvSpPr>
          <p:cNvPr id="1029" name="標題版面配置區 1"/>
          <p:cNvSpPr>
            <a:spLocks noGrp="1"/>
          </p:cNvSpPr>
          <p:nvPr>
            <p:ph type="title"/>
          </p:nvPr>
        </p:nvSpPr>
        <p:spPr bwMode="auto">
          <a:xfrm>
            <a:off x="457200" y="331788"/>
            <a:ext cx="728345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196975"/>
            <a:ext cx="8229600"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93713"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F416213-34D8-43FA-A209-4377906EC820}" type="datetime1">
              <a:rPr lang="zh-TW" altLang="en-US"/>
              <a:pPr>
                <a:defRPr/>
              </a:pPr>
              <a:t>2014/1/17</a:t>
            </a:fld>
            <a:endParaRPr lang="zh-TW" altLang="en-US"/>
          </a:p>
        </p:txBody>
      </p:sp>
      <p:sp>
        <p:nvSpPr>
          <p:cNvPr id="6" name="投影片編號版面配置區 5"/>
          <p:cNvSpPr>
            <a:spLocks noGrp="1"/>
          </p:cNvSpPr>
          <p:nvPr>
            <p:ph type="sldNum" sz="quarter" idx="4"/>
          </p:nvPr>
        </p:nvSpPr>
        <p:spPr>
          <a:xfrm>
            <a:off x="6804025"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defRPr>
            </a:lvl1pPr>
          </a:lstStyle>
          <a:p>
            <a:pPr>
              <a:defRPr/>
            </a:pPr>
            <a:fld id="{C62810C4-34CD-42DE-B6BB-326338BF1ADE}" type="slidenum">
              <a:rPr lang="zh-TW" altLang="en-US"/>
              <a:pPr>
                <a:defRPr/>
              </a:pPr>
              <a:t>‹#›</a:t>
            </a:fld>
            <a:endParaRPr lang="zh-TW" altLang="en-US"/>
          </a:p>
        </p:txBody>
      </p:sp>
      <p:pic>
        <p:nvPicPr>
          <p:cNvPr id="1033" name="圖片 16"/>
          <p:cNvPicPr>
            <a:picLocks noChangeAspect="1"/>
          </p:cNvPicPr>
          <p:nvPr/>
        </p:nvPicPr>
        <p:blipFill>
          <a:blip r:embed="rId16" cstate="print"/>
          <a:srcRect/>
          <a:stretch>
            <a:fillRect/>
          </a:stretch>
        </p:blipFill>
        <p:spPr bwMode="auto">
          <a:xfrm>
            <a:off x="34925" y="5929313"/>
            <a:ext cx="884238" cy="884237"/>
          </a:xfrm>
          <a:prstGeom prst="rect">
            <a:avLst/>
          </a:prstGeom>
          <a:noFill/>
          <a:ln w="9525">
            <a:noFill/>
            <a:miter lim="800000"/>
            <a:headEnd/>
            <a:tailEnd/>
          </a:ln>
        </p:spPr>
      </p:pic>
      <p:pic>
        <p:nvPicPr>
          <p:cNvPr id="1034" name="圖片 17"/>
          <p:cNvPicPr>
            <a:picLocks noChangeAspect="1"/>
          </p:cNvPicPr>
          <p:nvPr/>
        </p:nvPicPr>
        <p:blipFill>
          <a:blip r:embed="rId17" cstate="print"/>
          <a:srcRect/>
          <a:stretch>
            <a:fillRect/>
          </a:stretch>
        </p:blipFill>
        <p:spPr bwMode="auto">
          <a:xfrm>
            <a:off x="611188" y="6524625"/>
            <a:ext cx="1273175" cy="220663"/>
          </a:xfrm>
          <a:prstGeom prst="rect">
            <a:avLst/>
          </a:prstGeom>
          <a:noFill/>
          <a:ln w="9525">
            <a:noFill/>
            <a:miter lim="800000"/>
            <a:headEnd/>
            <a:tailEnd/>
          </a:ln>
        </p:spPr>
      </p:pic>
      <p:sp>
        <p:nvSpPr>
          <p:cNvPr id="19" name="頁尾版面配置區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pic>
        <p:nvPicPr>
          <p:cNvPr id="1036" name="圖片 4"/>
          <p:cNvPicPr>
            <a:picLocks noChangeAspect="1"/>
          </p:cNvPicPr>
          <p:nvPr/>
        </p:nvPicPr>
        <p:blipFill>
          <a:blip r:embed="rId18" cstate="print"/>
          <a:srcRect/>
          <a:stretch>
            <a:fillRect/>
          </a:stretch>
        </p:blipFill>
        <p:spPr bwMode="auto">
          <a:xfrm>
            <a:off x="6300788" y="6370638"/>
            <a:ext cx="2844800" cy="484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Times New Roman" pitchFamily="18" charset="0"/>
          <a:ea typeface="標楷體" pitchFamily="65" charset="-120"/>
          <a:cs typeface="+mj-cs"/>
        </a:defRPr>
      </a:lvl1pPr>
      <a:lvl2pPr algn="ctr" rtl="0" eaLnBrk="1" fontAlgn="base" hangingPunct="1">
        <a:spcBef>
          <a:spcPct val="0"/>
        </a:spcBef>
        <a:spcAft>
          <a:spcPct val="0"/>
        </a:spcAft>
        <a:defRPr sz="4400">
          <a:solidFill>
            <a:schemeClr val="tx1"/>
          </a:solidFill>
          <a:latin typeface="Times New Roman" pitchFamily="18" charset="0"/>
          <a:ea typeface="標楷體" pitchFamily="65" charset="-120"/>
        </a:defRPr>
      </a:lvl2pPr>
      <a:lvl3pPr algn="ctr" rtl="0" eaLnBrk="1" fontAlgn="base" hangingPunct="1">
        <a:spcBef>
          <a:spcPct val="0"/>
        </a:spcBef>
        <a:spcAft>
          <a:spcPct val="0"/>
        </a:spcAft>
        <a:defRPr sz="4400">
          <a:solidFill>
            <a:schemeClr val="tx1"/>
          </a:solidFill>
          <a:latin typeface="Times New Roman" pitchFamily="18" charset="0"/>
          <a:ea typeface="標楷體" pitchFamily="65" charset="-120"/>
        </a:defRPr>
      </a:lvl3pPr>
      <a:lvl4pPr algn="ctr" rtl="0" eaLnBrk="1" fontAlgn="base" hangingPunct="1">
        <a:spcBef>
          <a:spcPct val="0"/>
        </a:spcBef>
        <a:spcAft>
          <a:spcPct val="0"/>
        </a:spcAft>
        <a:defRPr sz="4400">
          <a:solidFill>
            <a:schemeClr val="tx1"/>
          </a:solidFill>
          <a:latin typeface="Times New Roman" pitchFamily="18" charset="0"/>
          <a:ea typeface="標楷體" pitchFamily="65" charset="-120"/>
        </a:defRPr>
      </a:lvl4pPr>
      <a:lvl5pPr algn="ctr" rtl="0" eaLnBrk="1" fontAlgn="base" hangingPunct="1">
        <a:spcBef>
          <a:spcPct val="0"/>
        </a:spcBef>
        <a:spcAft>
          <a:spcPct val="0"/>
        </a:spcAft>
        <a:defRPr sz="4400">
          <a:solidFill>
            <a:schemeClr val="tx1"/>
          </a:solidFill>
          <a:latin typeface="Times New Roman" pitchFamily="18" charset="0"/>
          <a:ea typeface="標楷體" pitchFamily="65" charset="-120"/>
        </a:defRPr>
      </a:lvl5pPr>
      <a:lvl6pPr marL="457200" algn="ctr" rtl="0" eaLnBrk="1" fontAlgn="base" hangingPunct="1">
        <a:spcBef>
          <a:spcPct val="0"/>
        </a:spcBef>
        <a:spcAft>
          <a:spcPct val="0"/>
        </a:spcAft>
        <a:defRPr sz="4400">
          <a:solidFill>
            <a:schemeClr val="tx1"/>
          </a:solidFill>
          <a:latin typeface="Times New Roman" pitchFamily="18" charset="0"/>
          <a:ea typeface="標楷體" pitchFamily="65" charset="-120"/>
        </a:defRPr>
      </a:lvl6pPr>
      <a:lvl7pPr marL="914400" algn="ctr" rtl="0" eaLnBrk="1" fontAlgn="base" hangingPunct="1">
        <a:spcBef>
          <a:spcPct val="0"/>
        </a:spcBef>
        <a:spcAft>
          <a:spcPct val="0"/>
        </a:spcAft>
        <a:defRPr sz="4400">
          <a:solidFill>
            <a:schemeClr val="tx1"/>
          </a:solidFill>
          <a:latin typeface="Times New Roman" pitchFamily="18" charset="0"/>
          <a:ea typeface="標楷體" pitchFamily="65" charset="-120"/>
        </a:defRPr>
      </a:lvl7pPr>
      <a:lvl8pPr marL="1371600" algn="ctr" rtl="0" eaLnBrk="1" fontAlgn="base" hangingPunct="1">
        <a:spcBef>
          <a:spcPct val="0"/>
        </a:spcBef>
        <a:spcAft>
          <a:spcPct val="0"/>
        </a:spcAft>
        <a:defRPr sz="4400">
          <a:solidFill>
            <a:schemeClr val="tx1"/>
          </a:solidFill>
          <a:latin typeface="Times New Roman" pitchFamily="18" charset="0"/>
          <a:ea typeface="標楷體" pitchFamily="65" charset="-120"/>
        </a:defRPr>
      </a:lvl8pPr>
      <a:lvl9pPr marL="1828800" algn="ctr" rtl="0" eaLnBrk="1" fontAlgn="base" hangingPunct="1">
        <a:spcBef>
          <a:spcPct val="0"/>
        </a:spcBef>
        <a:spcAft>
          <a:spcPct val="0"/>
        </a:spcAft>
        <a:defRPr sz="4400">
          <a:solidFill>
            <a:schemeClr val="tx1"/>
          </a:solidFill>
          <a:latin typeface="Times New Roman" pitchFamily="18" charset="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標楷體" pitchFamily="65" charset="-12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標楷體" pitchFamily="65" charset="-12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標楷體" pitchFamily="65" charset="-12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4.xml"/><Relationship Id="rId7" Type="http://schemas.openxmlformats.org/officeDocument/2006/relationships/image" Target="../media/image5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1.jpeg"/><Relationship Id="rId4" Type="http://schemas.openxmlformats.org/officeDocument/2006/relationships/diagramQuickStyle" Target="../diagrams/quickStyle4.xml"/><Relationship Id="rId9"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2.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1.jpeg"/><Relationship Id="rId4" Type="http://schemas.openxmlformats.org/officeDocument/2006/relationships/diagramQuickStyle" Target="../diagrams/quickStyle1.xml"/><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755576" y="1916832"/>
            <a:ext cx="7628384" cy="3312368"/>
          </a:xfrm>
        </p:spPr>
        <p:style>
          <a:lnRef idx="1">
            <a:schemeClr val="accent3"/>
          </a:lnRef>
          <a:fillRef idx="2">
            <a:schemeClr val="accent3"/>
          </a:fillRef>
          <a:effectRef idx="1">
            <a:schemeClr val="accent3"/>
          </a:effectRef>
          <a:fontRef idx="minor">
            <a:schemeClr val="dk1"/>
          </a:fontRef>
        </p:style>
        <p:txBody>
          <a:bodyPr/>
          <a:lstStyle/>
          <a:p>
            <a:pPr eaLnBrk="1" hangingPunct="1"/>
            <a:r>
              <a:rPr lang="zh-TW" altLang="en-US" sz="6000" b="1" dirty="0" smtClean="0">
                <a:solidFill>
                  <a:srgbClr val="002060"/>
                </a:solidFill>
                <a:latin typeface="標楷體" pitchFamily="65" charset="-120"/>
                <a:ea typeface="標楷體" pitchFamily="65" charset="-120"/>
              </a:rPr>
              <a:t>台中市藥師公會</a:t>
            </a:r>
            <a:r>
              <a:rPr lang="en-US" altLang="zh-TW" sz="6000" b="1" dirty="0" smtClean="0">
                <a:solidFill>
                  <a:srgbClr val="002060"/>
                </a:solidFill>
                <a:latin typeface="標楷體" pitchFamily="65" charset="-120"/>
                <a:ea typeface="標楷體" pitchFamily="65" charset="-120"/>
              </a:rPr>
              <a:t/>
            </a:r>
            <a:br>
              <a:rPr lang="en-US" altLang="zh-TW" sz="6000" b="1" dirty="0" smtClean="0">
                <a:solidFill>
                  <a:srgbClr val="002060"/>
                </a:solidFill>
                <a:latin typeface="標楷體" pitchFamily="65" charset="-120"/>
                <a:ea typeface="標楷體" pitchFamily="65" charset="-120"/>
              </a:rPr>
            </a:br>
            <a:r>
              <a:rPr lang="zh-TW" altLang="en-US" sz="6000" b="1" dirty="0" smtClean="0">
                <a:solidFill>
                  <a:srgbClr val="002060"/>
                </a:solidFill>
                <a:latin typeface="標楷體" pitchFamily="65" charset="-120"/>
                <a:ea typeface="標楷體" pitchFamily="65" charset="-120"/>
              </a:rPr>
              <a:t>用藥安全宣導</a:t>
            </a:r>
            <a:r>
              <a:rPr lang="en-US" altLang="zh-TW" sz="6000" b="1" dirty="0" smtClean="0">
                <a:latin typeface="標楷體" pitchFamily="65" charset="-120"/>
                <a:ea typeface="標楷體" pitchFamily="65" charset="-120"/>
              </a:rPr>
              <a:t/>
            </a:r>
            <a:br>
              <a:rPr lang="en-US" altLang="zh-TW" sz="6000" b="1" dirty="0" smtClean="0">
                <a:latin typeface="標楷體" pitchFamily="65" charset="-120"/>
                <a:ea typeface="標楷體" pitchFamily="65" charset="-120"/>
              </a:rPr>
            </a:br>
            <a:r>
              <a:rPr lang="zh-TW" altLang="en-US" sz="6600" b="1" dirty="0" smtClean="0">
                <a:solidFill>
                  <a:srgbClr val="FF0000"/>
                </a:solidFill>
                <a:latin typeface="標楷體" pitchFamily="65" charset="-120"/>
                <a:ea typeface="標楷體" pitchFamily="65" charset="-120"/>
              </a:rPr>
              <a:t>認識中藥</a:t>
            </a:r>
          </a:p>
        </p:txBody>
      </p:sp>
      <p:sp>
        <p:nvSpPr>
          <p:cNvPr id="3" name="副標題 2"/>
          <p:cNvSpPr>
            <a:spLocks noGrp="1"/>
          </p:cNvSpPr>
          <p:nvPr>
            <p:ph type="subTitle" idx="1"/>
          </p:nvPr>
        </p:nvSpPr>
        <p:spPr>
          <a:xfrm>
            <a:off x="1259632" y="5517232"/>
            <a:ext cx="2304256" cy="648072"/>
          </a:xfrm>
        </p:spPr>
        <p:txBody>
          <a:bodyPr rtlCol="0">
            <a:normAutofit/>
          </a:bodyPr>
          <a:lstStyle/>
          <a:p>
            <a:pPr eaLnBrk="1" fontAlgn="auto" hangingPunct="1">
              <a:spcAft>
                <a:spcPts val="0"/>
              </a:spcAft>
              <a:buFont typeface="Arial" pitchFamily="34" charset="0"/>
              <a:buNone/>
              <a:defRPr/>
            </a:pPr>
            <a:r>
              <a:rPr lang="zh-TW" altLang="en-US" sz="3600" b="1" dirty="0" smtClean="0">
                <a:solidFill>
                  <a:schemeClr val="tx1"/>
                </a:solidFill>
              </a:rPr>
              <a:t>主講藥師</a:t>
            </a:r>
            <a:r>
              <a:rPr lang="en-US" altLang="zh-TW" sz="3600" b="1" dirty="0" smtClean="0">
                <a:solidFill>
                  <a:schemeClr val="tx1"/>
                </a:solidFill>
              </a:rPr>
              <a:t>:</a:t>
            </a:r>
            <a:endParaRPr lang="zh-TW" altLang="en-US" sz="3600" b="1" dirty="0" smtClean="0">
              <a:solidFill>
                <a:schemeClr val="tx1"/>
              </a:solidFill>
            </a:endParaRPr>
          </a:p>
        </p:txBody>
      </p:sp>
      <p:pic>
        <p:nvPicPr>
          <p:cNvPr id="4" name="圖片 3" descr="台中市藥師公會LOGO[1].jpg"/>
          <p:cNvPicPr>
            <a:picLocks noChangeAspect="1"/>
          </p:cNvPicPr>
          <p:nvPr/>
        </p:nvPicPr>
        <p:blipFill>
          <a:blip r:embed="rId3" cstate="print"/>
          <a:stretch>
            <a:fillRect/>
          </a:stretch>
        </p:blipFill>
        <p:spPr>
          <a:xfrm>
            <a:off x="827584" y="332656"/>
            <a:ext cx="1440160" cy="1440160"/>
          </a:xfrm>
          <a:prstGeom prst="rect">
            <a:avLst/>
          </a:prstGeom>
        </p:spPr>
      </p:pic>
      <p:pic>
        <p:nvPicPr>
          <p:cNvPr id="8" name="圖片 7" descr="台中市藥師公會LOGO[1].jpg"/>
          <p:cNvPicPr>
            <a:picLocks noChangeAspect="1"/>
          </p:cNvPicPr>
          <p:nvPr/>
        </p:nvPicPr>
        <p:blipFill>
          <a:blip r:embed="rId3" cstate="print"/>
          <a:stretch>
            <a:fillRect/>
          </a:stretch>
        </p:blipFill>
        <p:spPr>
          <a:xfrm>
            <a:off x="6948264" y="332656"/>
            <a:ext cx="1440160" cy="1440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260648"/>
            <a:ext cx="5760640" cy="1066130"/>
          </a:xfrm>
        </p:spPr>
        <p:style>
          <a:lnRef idx="0">
            <a:schemeClr val="accent4"/>
          </a:lnRef>
          <a:fillRef idx="3">
            <a:schemeClr val="accent4"/>
          </a:fillRef>
          <a:effectRef idx="3">
            <a:schemeClr val="accent4"/>
          </a:effectRef>
          <a:fontRef idx="minor">
            <a:schemeClr val="lt1"/>
          </a:fontRef>
        </p:style>
        <p:txBody>
          <a:bodyPr/>
          <a:lstStyle/>
          <a:p>
            <a:r>
              <a:rPr lang="en-US" altLang="zh-TW" b="1" dirty="0" smtClean="0"/>
              <a:t/>
            </a:r>
            <a:br>
              <a:rPr lang="en-US" altLang="zh-TW" b="1" dirty="0" smtClean="0"/>
            </a:br>
            <a:r>
              <a:rPr lang="en-US" altLang="zh-TW" b="1" dirty="0" smtClean="0"/>
              <a:t/>
            </a:r>
            <a:br>
              <a:rPr lang="en-US" altLang="zh-TW" b="1" dirty="0" smtClean="0"/>
            </a:br>
            <a:r>
              <a:rPr lang="zh-TW" altLang="en-US" b="1" dirty="0" smtClean="0"/>
              <a:t>藥性</a:t>
            </a:r>
            <a:r>
              <a:rPr lang="en-US" altLang="zh-TW" b="1" dirty="0" smtClean="0"/>
              <a:t>—</a:t>
            </a:r>
            <a:r>
              <a:rPr lang="zh-TW" altLang="zh-TW" b="1" dirty="0" smtClean="0"/>
              <a:t>五氣</a:t>
            </a:r>
            <a:r>
              <a:rPr lang="en-US" altLang="zh-TW" b="1" dirty="0" smtClean="0"/>
              <a:t>—</a:t>
            </a:r>
            <a:r>
              <a:rPr lang="zh-TW" altLang="en-US" b="1" dirty="0" smtClean="0"/>
              <a:t>功效</a:t>
            </a:r>
            <a:r>
              <a:rPr lang="zh-TW" altLang="en-US" dirty="0" smtClean="0"/>
              <a:t/>
            </a:r>
            <a:br>
              <a:rPr lang="zh-TW" altLang="en-US" dirty="0" smtClean="0"/>
            </a:br>
            <a:r>
              <a:rPr lang="en-US" altLang="zh-TW" b="1" dirty="0" smtClean="0"/>
              <a:t/>
            </a:r>
            <a:br>
              <a:rPr lang="en-US" altLang="zh-TW" b="1" dirty="0" smtClean="0"/>
            </a:br>
            <a:endParaRPr lang="zh-TW" altLang="en-US" dirty="0"/>
          </a:p>
        </p:txBody>
      </p:sp>
      <p:sp>
        <p:nvSpPr>
          <p:cNvPr id="4" name="流程圖: 接點 3"/>
          <p:cNvSpPr/>
          <p:nvPr/>
        </p:nvSpPr>
        <p:spPr>
          <a:xfrm>
            <a:off x="2195736" y="1772816"/>
            <a:ext cx="936104" cy="86409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C00000"/>
              </a:solidFill>
            </a:endParaRPr>
          </a:p>
        </p:txBody>
      </p:sp>
      <p:sp>
        <p:nvSpPr>
          <p:cNvPr id="6" name="流程圖: 接點 5"/>
          <p:cNvSpPr/>
          <p:nvPr/>
        </p:nvSpPr>
        <p:spPr>
          <a:xfrm>
            <a:off x="755576" y="1772816"/>
            <a:ext cx="864096" cy="86409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接點 6"/>
          <p:cNvSpPr/>
          <p:nvPr/>
        </p:nvSpPr>
        <p:spPr>
          <a:xfrm>
            <a:off x="3707904" y="1772816"/>
            <a:ext cx="936104" cy="936104"/>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接點 7"/>
          <p:cNvSpPr/>
          <p:nvPr/>
        </p:nvSpPr>
        <p:spPr>
          <a:xfrm>
            <a:off x="5220072" y="1772816"/>
            <a:ext cx="936104" cy="864096"/>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接點 8"/>
          <p:cNvSpPr/>
          <p:nvPr/>
        </p:nvSpPr>
        <p:spPr>
          <a:xfrm>
            <a:off x="6732240" y="1700808"/>
            <a:ext cx="864096" cy="864096"/>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95536" y="1916832"/>
            <a:ext cx="8532440" cy="584775"/>
          </a:xfrm>
          <a:prstGeom prst="rect">
            <a:avLst/>
          </a:prstGeom>
        </p:spPr>
        <p:txBody>
          <a:bodyPr wrap="square">
            <a:spAutoFit/>
          </a:bodyPr>
          <a:lstStyle/>
          <a:p>
            <a:r>
              <a:rPr lang="zh-TW" altLang="en-US" sz="3200" b="1" dirty="0" smtClean="0"/>
              <a:t>     </a:t>
            </a:r>
            <a:r>
              <a:rPr lang="zh-TW" altLang="zh-TW" sz="3200" b="1" dirty="0" smtClean="0"/>
              <a:t>寒</a:t>
            </a:r>
            <a:r>
              <a:rPr lang="zh-TW" altLang="en-US" sz="3200" b="1" dirty="0" smtClean="0"/>
              <a:t>            </a:t>
            </a:r>
            <a:r>
              <a:rPr lang="zh-TW" altLang="zh-TW" sz="3200" b="1" dirty="0" smtClean="0"/>
              <a:t>熱</a:t>
            </a:r>
            <a:r>
              <a:rPr lang="zh-TW" altLang="en-US" sz="3200" b="1" dirty="0" smtClean="0"/>
              <a:t>            </a:t>
            </a:r>
            <a:r>
              <a:rPr lang="zh-TW" altLang="zh-TW" sz="3200" b="1" dirty="0" smtClean="0"/>
              <a:t>溫</a:t>
            </a:r>
            <a:r>
              <a:rPr lang="zh-TW" altLang="en-US" sz="3200" b="1" dirty="0" smtClean="0"/>
              <a:t>            </a:t>
            </a:r>
            <a:r>
              <a:rPr lang="zh-TW" altLang="zh-TW" sz="3200" b="1" dirty="0" smtClean="0"/>
              <a:t>涼</a:t>
            </a:r>
            <a:r>
              <a:rPr lang="en-US" altLang="zh-TW" sz="3200" b="1" dirty="0" smtClean="0"/>
              <a:t>            </a:t>
            </a:r>
            <a:r>
              <a:rPr lang="zh-TW" altLang="zh-TW" sz="3200" b="1" dirty="0" smtClean="0"/>
              <a:t>平</a:t>
            </a:r>
            <a:endParaRPr lang="zh-TW" altLang="en-US" sz="3200" b="1" dirty="0"/>
          </a:p>
        </p:txBody>
      </p:sp>
      <p:cxnSp>
        <p:nvCxnSpPr>
          <p:cNvPr id="15" name="直線單箭頭接點 14"/>
          <p:cNvCxnSpPr/>
          <p:nvPr/>
        </p:nvCxnSpPr>
        <p:spPr>
          <a:xfrm>
            <a:off x="1187624" y="263691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699792" y="263691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211960" y="270892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5724128" y="263691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9" idx="4"/>
          </p:cNvCxnSpPr>
          <p:nvPr/>
        </p:nvCxnSpPr>
        <p:spPr>
          <a:xfrm>
            <a:off x="7164288" y="25649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61" name="Rectangle 1"/>
          <p:cNvSpPr>
            <a:spLocks noChangeArrowheads="1"/>
          </p:cNvSpPr>
          <p:nvPr/>
        </p:nvSpPr>
        <p:spPr bwMode="auto">
          <a:xfrm>
            <a:off x="827584" y="3068960"/>
            <a:ext cx="902811" cy="166199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涼血</a:t>
            </a:r>
            <a:endParaRPr kumimoji="1" lang="en-US" alt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瀉火</a:t>
            </a:r>
            <a:endParaRPr kumimoji="1" lang="en-US" alt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解毒</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0962" name="Rectangle 2"/>
          <p:cNvSpPr>
            <a:spLocks noChangeArrowheads="1"/>
          </p:cNvSpPr>
          <p:nvPr/>
        </p:nvSpPr>
        <p:spPr bwMode="auto">
          <a:xfrm>
            <a:off x="2123728" y="2996952"/>
            <a:ext cx="1620957" cy="166199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補陽</a:t>
            </a:r>
            <a:endParaRPr kumimoji="1" lang="en-US" alt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補火</a:t>
            </a:r>
            <a:endParaRPr kumimoji="1" lang="en-US" alt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祛濕冷痺</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1" name="矩形 30"/>
          <p:cNvSpPr/>
          <p:nvPr/>
        </p:nvSpPr>
        <p:spPr>
          <a:xfrm>
            <a:off x="3851920" y="3140968"/>
            <a:ext cx="902811" cy="954107"/>
          </a:xfrm>
          <a:prstGeom prst="rect">
            <a:avLst/>
          </a:prstGeom>
        </p:spPr>
        <p:txBody>
          <a:bodyPr wrap="none">
            <a:spAutoFit/>
          </a:bodyPr>
          <a:lstStyle/>
          <a:p>
            <a:r>
              <a:rPr lang="zh-TW" altLang="zh-TW" sz="2800" b="1" dirty="0" smtClean="0"/>
              <a:t>溫經</a:t>
            </a:r>
            <a:endParaRPr lang="en-US" altLang="zh-TW" sz="2800" b="1" dirty="0" smtClean="0"/>
          </a:p>
          <a:p>
            <a:r>
              <a:rPr lang="zh-TW" altLang="zh-TW" sz="2800" b="1" dirty="0" smtClean="0"/>
              <a:t>通絡</a:t>
            </a:r>
            <a:endParaRPr lang="zh-TW" altLang="en-US" sz="2800" dirty="0"/>
          </a:p>
        </p:txBody>
      </p:sp>
      <p:sp>
        <p:nvSpPr>
          <p:cNvPr id="32" name="矩形 31"/>
          <p:cNvSpPr/>
          <p:nvPr/>
        </p:nvSpPr>
        <p:spPr>
          <a:xfrm>
            <a:off x="5292080" y="3068960"/>
            <a:ext cx="902811" cy="954107"/>
          </a:xfrm>
          <a:prstGeom prst="rect">
            <a:avLst/>
          </a:prstGeom>
        </p:spPr>
        <p:txBody>
          <a:bodyPr wrap="none">
            <a:spAutoFit/>
          </a:bodyPr>
          <a:lstStyle/>
          <a:p>
            <a:r>
              <a:rPr lang="zh-TW" altLang="zh-TW" sz="2800" b="1" dirty="0" smtClean="0"/>
              <a:t>清熱</a:t>
            </a:r>
            <a:endParaRPr lang="en-US" altLang="zh-TW" sz="2800" b="1" dirty="0" smtClean="0"/>
          </a:p>
          <a:p>
            <a:r>
              <a:rPr lang="zh-TW" altLang="zh-TW" sz="2800" b="1" dirty="0" smtClean="0"/>
              <a:t>瀉火</a:t>
            </a:r>
            <a:endParaRPr lang="zh-TW" altLang="en-US" sz="2800" dirty="0"/>
          </a:p>
        </p:txBody>
      </p:sp>
      <p:sp>
        <p:nvSpPr>
          <p:cNvPr id="33" name="矩形 32"/>
          <p:cNvSpPr/>
          <p:nvPr/>
        </p:nvSpPr>
        <p:spPr>
          <a:xfrm>
            <a:off x="6444208" y="3068960"/>
            <a:ext cx="1620957" cy="1384995"/>
          </a:xfrm>
          <a:prstGeom prst="rect">
            <a:avLst/>
          </a:prstGeom>
        </p:spPr>
        <p:txBody>
          <a:bodyPr wrap="none">
            <a:spAutoFit/>
          </a:bodyPr>
          <a:lstStyle/>
          <a:p>
            <a:r>
              <a:rPr lang="zh-TW" altLang="zh-TW" sz="2800" b="1" dirty="0" smtClean="0"/>
              <a:t>補中益氣</a:t>
            </a:r>
            <a:endParaRPr lang="en-US" altLang="zh-TW" sz="2800" b="1" dirty="0" smtClean="0"/>
          </a:p>
          <a:p>
            <a:r>
              <a:rPr lang="zh-TW" altLang="zh-TW" sz="2800" b="1" dirty="0" smtClean="0"/>
              <a:t>養脾胃</a:t>
            </a:r>
            <a:endParaRPr lang="en-US" altLang="zh-TW" sz="2800" b="1" dirty="0" smtClean="0"/>
          </a:p>
          <a:p>
            <a:r>
              <a:rPr lang="zh-TW" altLang="zh-TW" sz="2800" b="1" dirty="0" smtClean="0"/>
              <a:t>潤心肺</a:t>
            </a:r>
            <a:endParaRPr lang="zh-TW" altLang="en-US" sz="2800" dirty="0"/>
          </a:p>
        </p:txBody>
      </p:sp>
      <p:pic>
        <p:nvPicPr>
          <p:cNvPr id="5" name="Picture 1" descr="G:\中藥材照片201289\中藥材+藥名\附子.jpg"/>
          <p:cNvPicPr>
            <a:picLocks noChangeAspect="1" noChangeArrowheads="1"/>
          </p:cNvPicPr>
          <p:nvPr/>
        </p:nvPicPr>
        <p:blipFill>
          <a:blip r:embed="rId2" cstate="print"/>
          <a:srcRect/>
          <a:stretch>
            <a:fillRect/>
          </a:stretch>
        </p:blipFill>
        <p:spPr bwMode="auto">
          <a:xfrm>
            <a:off x="2267744" y="4405518"/>
            <a:ext cx="1080120" cy="810090"/>
          </a:xfrm>
          <a:prstGeom prst="rect">
            <a:avLst/>
          </a:prstGeom>
          <a:noFill/>
        </p:spPr>
      </p:pic>
      <p:pic>
        <p:nvPicPr>
          <p:cNvPr id="10" name="Picture 2" descr="G:\中藥材照片201289\中藥材+藥名\肉桂.jpg"/>
          <p:cNvPicPr>
            <a:picLocks noChangeAspect="1" noChangeArrowheads="1"/>
          </p:cNvPicPr>
          <p:nvPr/>
        </p:nvPicPr>
        <p:blipFill>
          <a:blip r:embed="rId3" cstate="print"/>
          <a:srcRect/>
          <a:stretch>
            <a:fillRect/>
          </a:stretch>
        </p:blipFill>
        <p:spPr bwMode="auto">
          <a:xfrm>
            <a:off x="2267744" y="5301208"/>
            <a:ext cx="1061997" cy="796498"/>
          </a:xfrm>
          <a:prstGeom prst="rect">
            <a:avLst/>
          </a:prstGeom>
          <a:noFill/>
        </p:spPr>
      </p:pic>
      <p:pic>
        <p:nvPicPr>
          <p:cNvPr id="40963" name="Picture 3" descr="G:\中藥材照片201289\中藥材+藥名\大黃.jpg"/>
          <p:cNvPicPr>
            <a:picLocks noChangeAspect="1" noChangeArrowheads="1"/>
          </p:cNvPicPr>
          <p:nvPr/>
        </p:nvPicPr>
        <p:blipFill>
          <a:blip r:embed="rId4" cstate="print"/>
          <a:srcRect/>
          <a:stretch>
            <a:fillRect/>
          </a:stretch>
        </p:blipFill>
        <p:spPr bwMode="auto">
          <a:xfrm>
            <a:off x="899592" y="4437112"/>
            <a:ext cx="1080120" cy="810090"/>
          </a:xfrm>
          <a:prstGeom prst="rect">
            <a:avLst/>
          </a:prstGeom>
          <a:noFill/>
        </p:spPr>
      </p:pic>
      <p:pic>
        <p:nvPicPr>
          <p:cNvPr id="40964" name="Picture 4" descr="C:\Users\蔡宗耀\Desktop\金銀花.jpg"/>
          <p:cNvPicPr>
            <a:picLocks noChangeAspect="1" noChangeArrowheads="1"/>
          </p:cNvPicPr>
          <p:nvPr/>
        </p:nvPicPr>
        <p:blipFill>
          <a:blip r:embed="rId5" cstate="print"/>
          <a:srcRect/>
          <a:stretch>
            <a:fillRect/>
          </a:stretch>
        </p:blipFill>
        <p:spPr bwMode="auto">
          <a:xfrm>
            <a:off x="899592" y="5301208"/>
            <a:ext cx="1080120" cy="756084"/>
          </a:xfrm>
          <a:prstGeom prst="rect">
            <a:avLst/>
          </a:prstGeom>
          <a:noFill/>
        </p:spPr>
      </p:pic>
      <p:pic>
        <p:nvPicPr>
          <p:cNvPr id="40965" name="Picture 5" descr="G:\中藥材照片201289\中藥材+藥名\人蔘片紅蔘-1.jpg"/>
          <p:cNvPicPr>
            <a:picLocks noChangeAspect="1" noChangeArrowheads="1"/>
          </p:cNvPicPr>
          <p:nvPr/>
        </p:nvPicPr>
        <p:blipFill>
          <a:blip r:embed="rId6" cstate="print"/>
          <a:srcRect/>
          <a:stretch>
            <a:fillRect/>
          </a:stretch>
        </p:blipFill>
        <p:spPr bwMode="auto">
          <a:xfrm>
            <a:off x="3851920" y="4198114"/>
            <a:ext cx="1080120" cy="810090"/>
          </a:xfrm>
          <a:prstGeom prst="rect">
            <a:avLst/>
          </a:prstGeom>
          <a:noFill/>
        </p:spPr>
      </p:pic>
      <p:pic>
        <p:nvPicPr>
          <p:cNvPr id="40966" name="Picture 6" descr="G:\中藥材照片201289\中藥材+藥名\何首烏(炙).jpg"/>
          <p:cNvPicPr>
            <a:picLocks noChangeAspect="1" noChangeArrowheads="1"/>
          </p:cNvPicPr>
          <p:nvPr/>
        </p:nvPicPr>
        <p:blipFill>
          <a:blip r:embed="rId7" cstate="print"/>
          <a:srcRect/>
          <a:stretch>
            <a:fillRect/>
          </a:stretch>
        </p:blipFill>
        <p:spPr bwMode="auto">
          <a:xfrm>
            <a:off x="3851920" y="5085184"/>
            <a:ext cx="1080120" cy="810090"/>
          </a:xfrm>
          <a:prstGeom prst="rect">
            <a:avLst/>
          </a:prstGeom>
          <a:noFill/>
        </p:spPr>
      </p:pic>
      <p:pic>
        <p:nvPicPr>
          <p:cNvPr id="40967" name="Picture 7" descr="G:\中藥材照片201289\中藥材+藥名\薄荷.jpg"/>
          <p:cNvPicPr>
            <a:picLocks noChangeAspect="1" noChangeArrowheads="1"/>
          </p:cNvPicPr>
          <p:nvPr/>
        </p:nvPicPr>
        <p:blipFill>
          <a:blip r:embed="rId8" cstate="print"/>
          <a:srcRect/>
          <a:stretch>
            <a:fillRect/>
          </a:stretch>
        </p:blipFill>
        <p:spPr bwMode="auto">
          <a:xfrm>
            <a:off x="5220072" y="4869160"/>
            <a:ext cx="1025486" cy="769114"/>
          </a:xfrm>
          <a:prstGeom prst="rect">
            <a:avLst/>
          </a:prstGeom>
          <a:noFill/>
        </p:spPr>
      </p:pic>
      <p:pic>
        <p:nvPicPr>
          <p:cNvPr id="40968" name="Picture 8" descr="C:\Users\蔡宗耀\Desktop\葛根.jpg"/>
          <p:cNvPicPr>
            <a:picLocks noChangeAspect="1" noChangeArrowheads="1"/>
          </p:cNvPicPr>
          <p:nvPr/>
        </p:nvPicPr>
        <p:blipFill>
          <a:blip r:embed="rId9" cstate="print"/>
          <a:srcRect/>
          <a:stretch>
            <a:fillRect/>
          </a:stretch>
        </p:blipFill>
        <p:spPr bwMode="auto">
          <a:xfrm>
            <a:off x="5220072" y="4023066"/>
            <a:ext cx="1008112" cy="756084"/>
          </a:xfrm>
          <a:prstGeom prst="rect">
            <a:avLst/>
          </a:prstGeom>
          <a:noFill/>
        </p:spPr>
      </p:pic>
      <p:pic>
        <p:nvPicPr>
          <p:cNvPr id="40969" name="Picture 9" descr="G:\中藥材照片201289\中藥材+藥名\枸杞子.jpg"/>
          <p:cNvPicPr>
            <a:picLocks noChangeAspect="1" noChangeArrowheads="1"/>
          </p:cNvPicPr>
          <p:nvPr/>
        </p:nvPicPr>
        <p:blipFill>
          <a:blip r:embed="rId10" cstate="print"/>
          <a:srcRect/>
          <a:stretch>
            <a:fillRect/>
          </a:stretch>
        </p:blipFill>
        <p:spPr bwMode="auto">
          <a:xfrm>
            <a:off x="6804247" y="5229200"/>
            <a:ext cx="1056117" cy="792088"/>
          </a:xfrm>
          <a:prstGeom prst="rect">
            <a:avLst/>
          </a:prstGeom>
          <a:noFill/>
        </p:spPr>
      </p:pic>
      <p:pic>
        <p:nvPicPr>
          <p:cNvPr id="40970" name="Picture 10" descr="G:\中藥材照片201289\中藥材+藥名\山藥.jpg"/>
          <p:cNvPicPr>
            <a:picLocks noChangeAspect="1" noChangeArrowheads="1"/>
          </p:cNvPicPr>
          <p:nvPr/>
        </p:nvPicPr>
        <p:blipFill>
          <a:blip r:embed="rId11" cstate="print"/>
          <a:srcRect/>
          <a:stretch>
            <a:fillRect/>
          </a:stretch>
        </p:blipFill>
        <p:spPr bwMode="auto">
          <a:xfrm>
            <a:off x="6804248" y="4427730"/>
            <a:ext cx="1008112" cy="7560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idx="4294967295"/>
          </p:nvPr>
        </p:nvSpPr>
        <p:spPr/>
        <p:txBody>
          <a:bodyPr/>
          <a:lstStyle/>
          <a:p>
            <a:pPr eaLnBrk="1" hangingPunct="1"/>
            <a:r>
              <a:rPr lang="zh-TW" altLang="en-US" smtClean="0"/>
              <a:t>藥性</a:t>
            </a:r>
            <a:r>
              <a:rPr lang="en-US" altLang="zh-TW" smtClean="0"/>
              <a:t>—</a:t>
            </a:r>
            <a:r>
              <a:rPr lang="zh-TW" altLang="en-US" smtClean="0"/>
              <a:t>五</a:t>
            </a:r>
            <a:r>
              <a:rPr lang="zh-TW" altLang="zh-TW" smtClean="0"/>
              <a:t>味</a:t>
            </a:r>
            <a:r>
              <a:rPr lang="en-US" altLang="zh-TW" smtClean="0"/>
              <a:t>—</a:t>
            </a:r>
            <a:r>
              <a:rPr lang="zh-TW" altLang="en-US" smtClean="0"/>
              <a:t>效用</a:t>
            </a:r>
          </a:p>
        </p:txBody>
      </p:sp>
      <p:sp>
        <p:nvSpPr>
          <p:cNvPr id="3" name="投影片編號版面配置區 2"/>
          <p:cNvSpPr txBox="1">
            <a:spLocks noGrp="1"/>
          </p:cNvSpPr>
          <p:nvPr/>
        </p:nvSpPr>
        <p:spPr>
          <a:xfrm>
            <a:off x="6804025" y="6356350"/>
            <a:ext cx="2133600" cy="365125"/>
          </a:xfrm>
          <a:prstGeom prst="rect">
            <a:avLst/>
          </a:prstGeom>
          <a:noFill/>
        </p:spPr>
        <p:txBody>
          <a:bodyPr anchor="ctr"/>
          <a:lstStyle/>
          <a:p>
            <a:pPr algn="r" fontAlgn="auto">
              <a:spcBef>
                <a:spcPts val="0"/>
              </a:spcBef>
              <a:spcAft>
                <a:spcPts val="0"/>
              </a:spcAft>
              <a:defRPr/>
            </a:pPr>
            <a:fld id="{A47C0673-3508-422A-B1D4-1C05797BD41F}" type="slidenum">
              <a:rPr kumimoji="0" lang="zh-TW" altLang="en-US" sz="1200">
                <a:latin typeface="+mn-lt"/>
                <a:ea typeface="+mn-ea"/>
              </a:rPr>
              <a:pPr algn="r" fontAlgn="auto">
                <a:spcBef>
                  <a:spcPts val="0"/>
                </a:spcBef>
                <a:spcAft>
                  <a:spcPts val="0"/>
                </a:spcAft>
                <a:defRPr/>
              </a:pPr>
              <a:t>11</a:t>
            </a:fld>
            <a:endParaRPr kumimoji="0" lang="zh-TW" altLang="en-US" sz="1200">
              <a:latin typeface="+mn-lt"/>
              <a:ea typeface="+mn-ea"/>
            </a:endParaRPr>
          </a:p>
        </p:txBody>
      </p:sp>
      <p:graphicFrame>
        <p:nvGraphicFramePr>
          <p:cNvPr id="5" name="資料庫圖表 4"/>
          <p:cNvGraphicFramePr/>
          <p:nvPr/>
        </p:nvGraphicFramePr>
        <p:xfrm>
          <a:off x="339695" y="1431925"/>
          <a:ext cx="8501122"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b="1" dirty="0" smtClean="0"/>
              <a:t/>
            </a:r>
            <a:br>
              <a:rPr lang="en-US" altLang="zh-TW" b="1" dirty="0" smtClean="0"/>
            </a:br>
            <a:r>
              <a:rPr lang="zh-TW" altLang="zh-TW" b="1" dirty="0" smtClean="0"/>
              <a:t>藥物分類</a:t>
            </a:r>
            <a:r>
              <a:rPr lang="zh-TW" altLang="zh-TW" dirty="0" smtClean="0"/>
              <a:t/>
            </a:r>
            <a:br>
              <a:rPr lang="zh-TW" altLang="zh-TW" dirty="0" smtClean="0"/>
            </a:br>
            <a:endParaRPr lang="zh-TW" altLang="en-US" dirty="0"/>
          </a:p>
        </p:txBody>
      </p:sp>
      <p:sp>
        <p:nvSpPr>
          <p:cNvPr id="7" name="矩形 6"/>
          <p:cNvSpPr/>
          <p:nvPr/>
        </p:nvSpPr>
        <p:spPr>
          <a:xfrm>
            <a:off x="683568" y="1196752"/>
            <a:ext cx="7848872" cy="4401205"/>
          </a:xfrm>
          <a:prstGeom prst="rect">
            <a:avLst/>
          </a:prstGeom>
          <a:solidFill>
            <a:schemeClr val="accent3">
              <a:lumMod val="40000"/>
              <a:lumOff val="60000"/>
            </a:schemeClr>
          </a:solidFill>
        </p:spPr>
        <p:txBody>
          <a:bodyPr wrap="square">
            <a:spAutoFit/>
          </a:bodyPr>
          <a:lstStyle/>
          <a:p>
            <a:pPr lvl="0"/>
            <a:r>
              <a:rPr lang="en-US" altLang="zh-TW" sz="2800" b="1" dirty="0"/>
              <a:t>1.</a:t>
            </a:r>
            <a:r>
              <a:rPr lang="zh-TW" altLang="zh-TW" sz="2800" b="1" dirty="0"/>
              <a:t>解表藥：荊芥、蘇葉、桑葉、薄荷、菊花。</a:t>
            </a:r>
            <a:r>
              <a:rPr lang="en-US" altLang="zh-TW" sz="2800" b="1" dirty="0"/>
              <a:t> </a:t>
            </a:r>
            <a:endParaRPr lang="zh-TW" altLang="zh-TW" sz="2800" b="1" dirty="0"/>
          </a:p>
          <a:p>
            <a:pPr lvl="0"/>
            <a:r>
              <a:rPr lang="en-US" altLang="zh-TW" sz="2800" b="1" dirty="0"/>
              <a:t>2.</a:t>
            </a:r>
            <a:r>
              <a:rPr lang="zh-TW" altLang="zh-TW" sz="2800" b="1" dirty="0"/>
              <a:t>清熱藥：蘆根、夏枯草、黃芩、生地、銀花</a:t>
            </a:r>
          </a:p>
          <a:p>
            <a:pPr lvl="0"/>
            <a:r>
              <a:rPr lang="en-US" altLang="zh-TW" sz="2800" b="1" dirty="0"/>
              <a:t>3.</a:t>
            </a:r>
            <a:r>
              <a:rPr lang="zh-TW" altLang="zh-TW" sz="2800" b="1" dirty="0"/>
              <a:t>瀉下藥：大黃、火麻仁、甘遂。</a:t>
            </a:r>
            <a:r>
              <a:rPr lang="en-US" altLang="zh-TW" sz="2800" b="1" dirty="0"/>
              <a:t> </a:t>
            </a:r>
            <a:endParaRPr lang="zh-TW" altLang="zh-TW" sz="2800" b="1" dirty="0"/>
          </a:p>
          <a:p>
            <a:pPr lvl="0"/>
            <a:r>
              <a:rPr lang="en-US" altLang="zh-TW" sz="2800" b="1" dirty="0"/>
              <a:t>4.</a:t>
            </a:r>
            <a:r>
              <a:rPr lang="zh-TW" altLang="zh-TW" sz="2800" b="1" dirty="0"/>
              <a:t>祛風濕藥：桑枝、桑寄生、木瓜、獨活</a:t>
            </a:r>
          </a:p>
          <a:p>
            <a:pPr lvl="0"/>
            <a:r>
              <a:rPr lang="en-US" altLang="zh-TW" sz="2800" b="1" dirty="0"/>
              <a:t>5.</a:t>
            </a:r>
            <a:r>
              <a:rPr lang="zh-TW" altLang="zh-TW" sz="2800" b="1" dirty="0"/>
              <a:t>芳香化濕藥：厚樸、霍香、砂仁、蒼朮。</a:t>
            </a:r>
            <a:r>
              <a:rPr lang="en-US" altLang="zh-TW" sz="2800" b="1" dirty="0"/>
              <a:t> </a:t>
            </a:r>
            <a:endParaRPr lang="zh-TW" altLang="zh-TW" sz="2800" b="1" dirty="0"/>
          </a:p>
          <a:p>
            <a:pPr lvl="0"/>
            <a:r>
              <a:rPr lang="en-US" altLang="zh-TW" sz="2800" b="1" dirty="0"/>
              <a:t>6.</a:t>
            </a:r>
            <a:r>
              <a:rPr lang="zh-TW" altLang="zh-TW" sz="2800" b="1" dirty="0"/>
              <a:t>利水滲濕藥：茯苓、澤瀉、薏苡仁、木通。</a:t>
            </a:r>
            <a:r>
              <a:rPr lang="en-US" altLang="zh-TW" sz="2800" b="1" dirty="0"/>
              <a:t> </a:t>
            </a:r>
            <a:endParaRPr lang="zh-TW" altLang="zh-TW" sz="2800" b="1" dirty="0"/>
          </a:p>
          <a:p>
            <a:pPr lvl="0"/>
            <a:r>
              <a:rPr lang="en-US" altLang="zh-TW" sz="2800" b="1" dirty="0"/>
              <a:t>7.</a:t>
            </a:r>
            <a:r>
              <a:rPr lang="zh-TW" altLang="zh-TW" sz="2800" b="1" dirty="0"/>
              <a:t>溫里藥：附子、肉桂、吳茱萸、小茴香。</a:t>
            </a:r>
            <a:r>
              <a:rPr lang="en-US" altLang="zh-TW" sz="2800" b="1" dirty="0"/>
              <a:t> </a:t>
            </a:r>
            <a:endParaRPr lang="zh-TW" altLang="zh-TW" sz="2800" b="1" dirty="0"/>
          </a:p>
          <a:p>
            <a:pPr lvl="0"/>
            <a:r>
              <a:rPr lang="en-US" altLang="zh-TW" sz="2800" b="1" dirty="0"/>
              <a:t>8.</a:t>
            </a:r>
            <a:r>
              <a:rPr lang="zh-TW" altLang="zh-TW" sz="2800" b="1" dirty="0"/>
              <a:t>理氣藥：陳皮、香附、木香、枳實、佛手。</a:t>
            </a:r>
            <a:r>
              <a:rPr lang="en-US" altLang="zh-TW" sz="2800" b="1" dirty="0"/>
              <a:t> </a:t>
            </a:r>
            <a:endParaRPr lang="zh-TW" altLang="zh-TW" sz="2800" b="1" dirty="0"/>
          </a:p>
          <a:p>
            <a:pPr lvl="0"/>
            <a:r>
              <a:rPr lang="en-US" altLang="zh-TW" sz="2800" b="1" dirty="0"/>
              <a:t>9.</a:t>
            </a:r>
            <a:r>
              <a:rPr lang="zh-TW" altLang="zh-TW" sz="2800" b="1" dirty="0"/>
              <a:t>消食藥：山楂、麥芽、萊菔子、雞內金。</a:t>
            </a:r>
            <a:r>
              <a:rPr lang="en-US" altLang="zh-TW" sz="2800" b="1" dirty="0"/>
              <a:t> </a:t>
            </a:r>
            <a:endParaRPr lang="zh-TW" altLang="zh-TW" sz="2800" b="1" dirty="0"/>
          </a:p>
          <a:p>
            <a:r>
              <a:rPr lang="en-US" altLang="zh-TW" sz="2800" b="1" dirty="0"/>
              <a:t>10.</a:t>
            </a:r>
            <a:r>
              <a:rPr lang="zh-TW" altLang="zh-TW" sz="2800" b="1" dirty="0"/>
              <a:t>驅蟲藥：使君子、檳榔、貫眾。</a:t>
            </a:r>
            <a:endParaRPr lang="zh-TW" alt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
            </a:r>
            <a:br>
              <a:rPr lang="en-US" altLang="zh-TW" b="1" dirty="0" smtClean="0"/>
            </a:br>
            <a:r>
              <a:rPr lang="zh-TW" altLang="zh-TW" b="1" dirty="0" smtClean="0"/>
              <a:t>藥物分類</a:t>
            </a:r>
            <a:r>
              <a:rPr lang="zh-TW" altLang="zh-TW" dirty="0" smtClean="0"/>
              <a:t/>
            </a:r>
            <a:br>
              <a:rPr lang="zh-TW" altLang="zh-TW" dirty="0" smtClean="0"/>
            </a:br>
            <a:endParaRPr lang="zh-TW" altLang="en-US" dirty="0"/>
          </a:p>
        </p:txBody>
      </p:sp>
      <p:sp>
        <p:nvSpPr>
          <p:cNvPr id="3" name="矩形 2"/>
          <p:cNvSpPr/>
          <p:nvPr/>
        </p:nvSpPr>
        <p:spPr>
          <a:xfrm>
            <a:off x="467544" y="1412776"/>
            <a:ext cx="8280920" cy="4401205"/>
          </a:xfrm>
          <a:prstGeom prst="rect">
            <a:avLst/>
          </a:prstGeom>
          <a:solidFill>
            <a:schemeClr val="accent3">
              <a:lumMod val="40000"/>
              <a:lumOff val="60000"/>
            </a:schemeClr>
          </a:solidFill>
        </p:spPr>
        <p:txBody>
          <a:bodyPr wrap="square">
            <a:spAutoFit/>
          </a:bodyPr>
          <a:lstStyle/>
          <a:p>
            <a:pPr lvl="0"/>
            <a:r>
              <a:rPr lang="en-US" altLang="zh-TW" sz="2800" b="1" dirty="0" smtClean="0"/>
              <a:t>11</a:t>
            </a:r>
            <a:r>
              <a:rPr lang="en-US" altLang="zh-TW" sz="2800" b="1" dirty="0"/>
              <a:t>.</a:t>
            </a:r>
            <a:r>
              <a:rPr lang="zh-TW" altLang="zh-TW" sz="2800" b="1" dirty="0"/>
              <a:t>止血藥：小薊、仙鶴草、槐花、地榆。</a:t>
            </a:r>
            <a:r>
              <a:rPr lang="en-US" altLang="zh-TW" sz="2800" b="1" dirty="0"/>
              <a:t> </a:t>
            </a:r>
            <a:endParaRPr lang="zh-TW" altLang="zh-TW" sz="2800" b="1" dirty="0"/>
          </a:p>
          <a:p>
            <a:pPr lvl="0"/>
            <a:r>
              <a:rPr lang="en-US" altLang="zh-TW" sz="2800" b="1" dirty="0"/>
              <a:t>12.</a:t>
            </a:r>
            <a:r>
              <a:rPr lang="zh-TW" altLang="zh-TW" sz="2800" b="1" dirty="0"/>
              <a:t>活血祛瘀藥：川芎、丹蔘、桃仁、蘇木、。</a:t>
            </a:r>
            <a:r>
              <a:rPr lang="en-US" altLang="zh-TW" sz="2800" b="1" dirty="0"/>
              <a:t> </a:t>
            </a:r>
            <a:endParaRPr lang="zh-TW" altLang="zh-TW" sz="2800" b="1" dirty="0"/>
          </a:p>
          <a:p>
            <a:pPr lvl="0"/>
            <a:r>
              <a:rPr lang="en-US" altLang="zh-TW" sz="2800" b="1" dirty="0"/>
              <a:t>13.</a:t>
            </a:r>
            <a:r>
              <a:rPr lang="zh-TW" altLang="zh-TW" sz="2800" b="1" dirty="0"/>
              <a:t>化痰止咳平喘藥：半夏、竹茹、枇杷葉。</a:t>
            </a:r>
            <a:r>
              <a:rPr lang="en-US" altLang="zh-TW" sz="2800" b="1" dirty="0"/>
              <a:t> </a:t>
            </a:r>
            <a:endParaRPr lang="zh-TW" altLang="zh-TW" sz="2800" b="1" dirty="0"/>
          </a:p>
          <a:p>
            <a:pPr lvl="0"/>
            <a:r>
              <a:rPr lang="en-US" altLang="zh-TW" sz="2800" b="1" dirty="0"/>
              <a:t>14.</a:t>
            </a:r>
            <a:r>
              <a:rPr lang="zh-TW" altLang="zh-TW" sz="2800" b="1" dirty="0"/>
              <a:t>安神藥：酸棗仁、柏子仁、合歡花、龍骨。</a:t>
            </a:r>
            <a:r>
              <a:rPr lang="en-US" altLang="zh-TW" sz="2800" b="1" dirty="0"/>
              <a:t> </a:t>
            </a:r>
            <a:endParaRPr lang="zh-TW" altLang="zh-TW" sz="2800" b="1" dirty="0"/>
          </a:p>
          <a:p>
            <a:pPr lvl="0"/>
            <a:r>
              <a:rPr lang="en-US" altLang="zh-TW" sz="2800" b="1" dirty="0"/>
              <a:t>15.</a:t>
            </a:r>
            <a:r>
              <a:rPr lang="zh-TW" altLang="zh-TW" sz="2800" b="1" dirty="0"/>
              <a:t>平肝息風藥：天麻、石決明、鉤藤、白蒺藜。</a:t>
            </a:r>
            <a:r>
              <a:rPr lang="en-US" altLang="zh-TW" sz="2800" b="1" dirty="0"/>
              <a:t> </a:t>
            </a:r>
            <a:endParaRPr lang="zh-TW" altLang="zh-TW" sz="2800" b="1" dirty="0"/>
          </a:p>
          <a:p>
            <a:pPr lvl="0"/>
            <a:r>
              <a:rPr lang="en-US" altLang="zh-TW" sz="2800" b="1" dirty="0"/>
              <a:t>16.</a:t>
            </a:r>
            <a:r>
              <a:rPr lang="zh-TW" altLang="zh-TW" sz="2800" b="1" dirty="0"/>
              <a:t>開竅藥：石菖蒲、麝香、蘇合香。</a:t>
            </a:r>
            <a:r>
              <a:rPr lang="en-US" altLang="zh-TW" sz="2800" b="1" dirty="0"/>
              <a:t> </a:t>
            </a:r>
            <a:endParaRPr lang="zh-TW" altLang="zh-TW" sz="2800" b="1" dirty="0"/>
          </a:p>
          <a:p>
            <a:pPr lvl="0"/>
            <a:r>
              <a:rPr lang="en-US" altLang="zh-TW" sz="2800" b="1" dirty="0"/>
              <a:t>17.</a:t>
            </a:r>
            <a:r>
              <a:rPr lang="zh-TW" altLang="zh-TW" sz="2800" b="1" dirty="0"/>
              <a:t>補虛藥：人蔘、懷山、鹿葺、當歸、何首烏、</a:t>
            </a:r>
          </a:p>
          <a:p>
            <a:pPr lvl="0"/>
            <a:r>
              <a:rPr lang="en-US" altLang="zh-TW" sz="2800" b="1" dirty="0"/>
              <a:t>18.</a:t>
            </a:r>
            <a:r>
              <a:rPr lang="zh-TW" altLang="zh-TW" sz="2800" b="1" dirty="0"/>
              <a:t>收澀藥：五味子、芡實、浮小麥、桑螵蛸。</a:t>
            </a:r>
            <a:r>
              <a:rPr lang="en-US" altLang="zh-TW" sz="2800" b="1" dirty="0"/>
              <a:t> </a:t>
            </a:r>
            <a:endParaRPr lang="zh-TW" altLang="zh-TW" sz="2800" b="1" dirty="0"/>
          </a:p>
          <a:p>
            <a:pPr lvl="0"/>
            <a:r>
              <a:rPr lang="en-US" altLang="zh-TW" sz="2800" b="1" dirty="0"/>
              <a:t>19.</a:t>
            </a:r>
            <a:r>
              <a:rPr lang="zh-TW" altLang="zh-TW" sz="2800" b="1" dirty="0"/>
              <a:t>湧吐藥：瓜蒂、常山、膽礬。</a:t>
            </a:r>
            <a:r>
              <a:rPr lang="en-US" altLang="zh-TW" sz="2800" b="1" dirty="0"/>
              <a:t> </a:t>
            </a:r>
            <a:endParaRPr lang="zh-TW" altLang="zh-TW" sz="2800" b="1" dirty="0"/>
          </a:p>
          <a:p>
            <a:r>
              <a:rPr lang="en-US" altLang="zh-TW" sz="2800" b="1" dirty="0"/>
              <a:t>20.</a:t>
            </a:r>
            <a:r>
              <a:rPr lang="zh-TW" altLang="zh-TW" sz="2800" b="1" dirty="0"/>
              <a:t>外用藥及其他：硼砂、蛇床子、露蜂房。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標題 1"/>
          <p:cNvSpPr>
            <a:spLocks noGrp="1"/>
          </p:cNvSpPr>
          <p:nvPr>
            <p:ph type="title"/>
          </p:nvPr>
        </p:nvSpPr>
        <p:spPr>
          <a:xfrm>
            <a:off x="2411413" y="274638"/>
            <a:ext cx="3600450" cy="778098"/>
          </a:xfrm>
        </p:spPr>
        <p:txBody>
          <a:bodyPr/>
          <a:lstStyle/>
          <a:p>
            <a:r>
              <a:rPr lang="zh-TW" altLang="zh-TW" sz="3600" b="1" dirty="0" smtClean="0"/>
              <a:t>中藥配伍</a:t>
            </a:r>
            <a:endParaRPr lang="zh-TW" altLang="en-US" sz="3600" b="1" dirty="0" smtClean="0"/>
          </a:p>
        </p:txBody>
      </p:sp>
      <p:sp>
        <p:nvSpPr>
          <p:cNvPr id="8195" name="內容版面配置區 2"/>
          <p:cNvSpPr>
            <a:spLocks noGrp="1"/>
          </p:cNvSpPr>
          <p:nvPr>
            <p:ph idx="1"/>
          </p:nvPr>
        </p:nvSpPr>
        <p:spPr>
          <a:xfrm>
            <a:off x="323528" y="980728"/>
            <a:ext cx="8352928" cy="5184576"/>
          </a:xfrm>
        </p:spPr>
        <p:style>
          <a:lnRef idx="1">
            <a:schemeClr val="accent3"/>
          </a:lnRef>
          <a:fillRef idx="2">
            <a:schemeClr val="accent3"/>
          </a:fillRef>
          <a:effectRef idx="1">
            <a:schemeClr val="accent3"/>
          </a:effectRef>
          <a:fontRef idx="minor">
            <a:schemeClr val="dk1"/>
          </a:fontRef>
        </p:style>
        <p:txBody>
          <a:bodyPr/>
          <a:lstStyle/>
          <a:p>
            <a:pPr>
              <a:buFont typeface="Arial" charset="0"/>
              <a:buNone/>
            </a:pPr>
            <a:r>
              <a:rPr lang="zh-TW" altLang="zh-TW" sz="3000" b="1" dirty="0" smtClean="0"/>
              <a:t>配伍</a:t>
            </a:r>
            <a:r>
              <a:rPr lang="zh-TW" altLang="en-US" sz="3000" b="1" dirty="0" smtClean="0"/>
              <a:t>方式</a:t>
            </a:r>
            <a:endParaRPr lang="en-US" altLang="zh-TW" sz="3000" b="1" dirty="0" smtClean="0"/>
          </a:p>
          <a:p>
            <a:pPr>
              <a:buFont typeface="Arial" charset="0"/>
              <a:buNone/>
            </a:pPr>
            <a:r>
              <a:rPr lang="zh-TW" altLang="zh-TW" sz="3000" b="1" dirty="0" smtClean="0">
                <a:solidFill>
                  <a:srgbClr val="C00000"/>
                </a:solidFill>
              </a:rPr>
              <a:t>《神農本草經》</a:t>
            </a:r>
            <a:r>
              <a:rPr lang="zh-TW" altLang="zh-TW" sz="3000" dirty="0" smtClean="0"/>
              <a:t>載</a:t>
            </a:r>
            <a:r>
              <a:rPr lang="en-US" altLang="zh-TW" sz="3000" dirty="0" smtClean="0"/>
              <a:t>:</a:t>
            </a:r>
            <a:endParaRPr lang="zh-TW" altLang="zh-TW" sz="3000" dirty="0" smtClean="0"/>
          </a:p>
          <a:p>
            <a:pPr>
              <a:buNone/>
            </a:pPr>
            <a:r>
              <a:rPr lang="zh-TW" altLang="zh-TW" sz="3000" b="1" dirty="0" smtClean="0"/>
              <a:t>有</a:t>
            </a:r>
            <a:r>
              <a:rPr lang="zh-TW" altLang="zh-TW" sz="3000" b="1" dirty="0" smtClean="0">
                <a:solidFill>
                  <a:srgbClr val="002060"/>
                </a:solidFill>
              </a:rPr>
              <a:t>單行</a:t>
            </a:r>
            <a:r>
              <a:rPr lang="zh-TW" altLang="zh-TW" sz="3000" b="1" dirty="0" smtClean="0"/>
              <a:t>者</a:t>
            </a:r>
            <a:r>
              <a:rPr lang="en-US" altLang="zh-TW" sz="3000" b="1" dirty="0" smtClean="0"/>
              <a:t>:</a:t>
            </a:r>
            <a:r>
              <a:rPr lang="zh-TW" altLang="zh-TW" sz="2800" b="1" dirty="0" smtClean="0"/>
              <a:t>性強的單味藥：獨蔘湯</a:t>
            </a:r>
            <a:endParaRPr lang="en-US" altLang="zh-TW" sz="3000" b="1" dirty="0" smtClean="0"/>
          </a:p>
          <a:p>
            <a:pPr>
              <a:buNone/>
            </a:pPr>
            <a:r>
              <a:rPr lang="zh-TW" altLang="zh-TW" sz="3000" b="1" dirty="0" smtClean="0"/>
              <a:t>有</a:t>
            </a:r>
            <a:r>
              <a:rPr lang="zh-TW" altLang="zh-TW" sz="3000" b="1" dirty="0" smtClean="0">
                <a:solidFill>
                  <a:srgbClr val="0070C0"/>
                </a:solidFill>
              </a:rPr>
              <a:t>相須</a:t>
            </a:r>
            <a:r>
              <a:rPr lang="zh-TW" altLang="zh-TW" sz="3000" b="1" dirty="0" smtClean="0"/>
              <a:t>者</a:t>
            </a:r>
            <a:r>
              <a:rPr lang="en-US" altLang="zh-TW" sz="3000" b="1" dirty="0" smtClean="0"/>
              <a:t>:</a:t>
            </a:r>
            <a:r>
              <a:rPr lang="zh-TW" altLang="zh-TW" sz="2800" b="1" dirty="0" smtClean="0"/>
              <a:t>增強療效 性能功效相類似：知母黃柏 </a:t>
            </a:r>
            <a:endParaRPr lang="en-US" altLang="zh-TW" sz="3000" b="1" dirty="0" smtClean="0"/>
          </a:p>
          <a:p>
            <a:pPr>
              <a:buNone/>
            </a:pPr>
            <a:r>
              <a:rPr lang="zh-TW" altLang="zh-TW" sz="3000" b="1" dirty="0" smtClean="0"/>
              <a:t>有</a:t>
            </a:r>
            <a:r>
              <a:rPr lang="zh-TW" altLang="zh-TW" sz="3000" b="1" dirty="0" smtClean="0">
                <a:solidFill>
                  <a:schemeClr val="accent1">
                    <a:lumMod val="50000"/>
                  </a:schemeClr>
                </a:solidFill>
              </a:rPr>
              <a:t>相使</a:t>
            </a:r>
            <a:r>
              <a:rPr lang="zh-TW" altLang="zh-TW" sz="3000" b="1" dirty="0" smtClean="0"/>
              <a:t>者</a:t>
            </a:r>
            <a:r>
              <a:rPr lang="en-US" altLang="zh-TW" sz="3000" b="1" dirty="0" smtClean="0"/>
              <a:t>:</a:t>
            </a:r>
            <a:r>
              <a:rPr lang="zh-TW" altLang="zh-TW" sz="2800" b="1" dirty="0" smtClean="0"/>
              <a:t>提高主藥的療效：黃耆茯苓 </a:t>
            </a:r>
            <a:endParaRPr lang="en-US" altLang="zh-TW" sz="3000" b="1" dirty="0" smtClean="0"/>
          </a:p>
          <a:p>
            <a:pPr>
              <a:buNone/>
            </a:pPr>
            <a:r>
              <a:rPr lang="zh-TW" altLang="zh-TW" sz="3000" b="1" dirty="0" smtClean="0"/>
              <a:t>有</a:t>
            </a:r>
            <a:r>
              <a:rPr lang="zh-TW" altLang="zh-TW" sz="3000" b="1" dirty="0" smtClean="0">
                <a:solidFill>
                  <a:schemeClr val="accent6">
                    <a:lumMod val="50000"/>
                  </a:schemeClr>
                </a:solidFill>
              </a:rPr>
              <a:t>相畏</a:t>
            </a:r>
            <a:r>
              <a:rPr lang="zh-TW" altLang="zh-TW" sz="3000" b="1" dirty="0" smtClean="0"/>
              <a:t>者</a:t>
            </a:r>
            <a:r>
              <a:rPr lang="en-US" altLang="zh-TW" sz="3000" b="1" dirty="0" smtClean="0"/>
              <a:t>:</a:t>
            </a:r>
            <a:r>
              <a:rPr lang="zh-TW" altLang="zh-TW" sz="2800" b="1" dirty="0" smtClean="0"/>
              <a:t>抑制消除毒性 副作用：半夏生薑</a:t>
            </a:r>
            <a:endParaRPr lang="en-US" altLang="zh-TW" sz="3000" b="1" dirty="0" smtClean="0"/>
          </a:p>
          <a:p>
            <a:pPr>
              <a:buNone/>
            </a:pPr>
            <a:r>
              <a:rPr lang="zh-TW" altLang="zh-TW" sz="3000" b="1" dirty="0" smtClean="0"/>
              <a:t>有</a:t>
            </a:r>
            <a:r>
              <a:rPr lang="zh-TW" altLang="zh-TW" sz="3000" b="1" dirty="0" smtClean="0">
                <a:solidFill>
                  <a:schemeClr val="accent2">
                    <a:lumMod val="75000"/>
                  </a:schemeClr>
                </a:solidFill>
              </a:rPr>
              <a:t>相惡</a:t>
            </a:r>
            <a:r>
              <a:rPr lang="zh-TW" altLang="zh-TW" sz="3000" b="1" dirty="0" smtClean="0"/>
              <a:t>者</a:t>
            </a:r>
            <a:r>
              <a:rPr lang="en-US" altLang="zh-TW" sz="3000" b="1" dirty="0" smtClean="0"/>
              <a:t>:</a:t>
            </a:r>
            <a:r>
              <a:rPr lang="zh-TW" altLang="zh-TW" sz="2800" b="1" dirty="0" smtClean="0"/>
              <a:t>減弱功效：生薑黃芩</a:t>
            </a:r>
            <a:endParaRPr lang="en-US" altLang="zh-TW" sz="3000" b="1" dirty="0" smtClean="0"/>
          </a:p>
          <a:p>
            <a:pPr>
              <a:buNone/>
            </a:pPr>
            <a:r>
              <a:rPr lang="zh-TW" altLang="zh-TW" sz="3000" b="1" dirty="0" smtClean="0"/>
              <a:t>有</a:t>
            </a:r>
            <a:r>
              <a:rPr lang="zh-TW" altLang="zh-TW" sz="3000" b="1" dirty="0" smtClean="0">
                <a:solidFill>
                  <a:srgbClr val="FF0000"/>
                </a:solidFill>
              </a:rPr>
              <a:t>相反</a:t>
            </a:r>
            <a:r>
              <a:rPr lang="zh-TW" altLang="zh-TW" sz="3000" b="1" dirty="0" smtClean="0"/>
              <a:t>者</a:t>
            </a:r>
            <a:r>
              <a:rPr lang="zh-TW" altLang="zh-TW" sz="2800" b="1" dirty="0" smtClean="0"/>
              <a:t>：產生毒性反應丁香鬱金</a:t>
            </a:r>
            <a:endParaRPr lang="en-US" altLang="zh-TW" sz="3000" b="1" dirty="0" smtClean="0"/>
          </a:p>
          <a:p>
            <a:pPr>
              <a:buNone/>
            </a:pPr>
            <a:r>
              <a:rPr lang="zh-TW" altLang="zh-TW" sz="3000" b="1" dirty="0" smtClean="0"/>
              <a:t>有</a:t>
            </a:r>
            <a:r>
              <a:rPr lang="zh-TW" altLang="zh-TW" sz="3000" b="1" dirty="0" smtClean="0">
                <a:solidFill>
                  <a:srgbClr val="C00000"/>
                </a:solidFill>
              </a:rPr>
              <a:t>相殺</a:t>
            </a:r>
            <a:r>
              <a:rPr lang="zh-TW" altLang="zh-TW" sz="3000" b="1" dirty="0" smtClean="0"/>
              <a:t>者</a:t>
            </a:r>
            <a:r>
              <a:rPr lang="en-US" altLang="zh-TW" sz="3000" b="1" dirty="0" smtClean="0"/>
              <a:t>:</a:t>
            </a:r>
            <a:r>
              <a:rPr lang="zh-TW" altLang="zh-TW" sz="2800" b="1" dirty="0" smtClean="0"/>
              <a:t>消除毒性：巴豆綠豆</a:t>
            </a:r>
            <a:r>
              <a:rPr lang="zh-TW" altLang="en-US" sz="2800" b="1" dirty="0" smtClean="0"/>
              <a:t>解</a:t>
            </a:r>
            <a:r>
              <a:rPr lang="zh-TW" altLang="zh-TW" sz="2800" b="1" dirty="0" smtClean="0"/>
              <a:t>之</a:t>
            </a:r>
            <a:endParaRPr lang="zh-TW" altLang="zh-TW" sz="3000" b="1" dirty="0" smtClean="0"/>
          </a:p>
          <a:p>
            <a:pPr>
              <a:buFont typeface="Arial" charset="0"/>
              <a:buNone/>
            </a:pPr>
            <a:r>
              <a:rPr lang="en-US" altLang="zh-TW" sz="3000" dirty="0" smtClean="0"/>
              <a:t>                    </a:t>
            </a:r>
            <a:endParaRPr lang="zh-TW" altLang="zh-TW" sz="3000" dirty="0" smtClean="0"/>
          </a:p>
          <a:p>
            <a:endParaRPr lang="zh-TW" altLang="en-US" dirty="0" smtClean="0"/>
          </a:p>
        </p:txBody>
      </p:sp>
      <p:pic>
        <p:nvPicPr>
          <p:cNvPr id="32770" name="Picture 2" descr="C:\Users\蔡宗耀\Pictures\丁香.JPG"/>
          <p:cNvPicPr>
            <a:picLocks noChangeAspect="1" noChangeArrowheads="1"/>
          </p:cNvPicPr>
          <p:nvPr/>
        </p:nvPicPr>
        <p:blipFill>
          <a:blip r:embed="rId2" cstate="print"/>
          <a:srcRect/>
          <a:stretch>
            <a:fillRect/>
          </a:stretch>
        </p:blipFill>
        <p:spPr bwMode="auto">
          <a:xfrm>
            <a:off x="6012160" y="4797152"/>
            <a:ext cx="641443" cy="481082"/>
          </a:xfrm>
          <a:prstGeom prst="rect">
            <a:avLst/>
          </a:prstGeom>
          <a:noFill/>
        </p:spPr>
      </p:pic>
      <p:pic>
        <p:nvPicPr>
          <p:cNvPr id="32771" name="Picture 3" descr="C:\Users\蔡宗耀\Pictures\鬱金.JPG"/>
          <p:cNvPicPr>
            <a:picLocks noChangeAspect="1" noChangeArrowheads="1"/>
          </p:cNvPicPr>
          <p:nvPr/>
        </p:nvPicPr>
        <p:blipFill>
          <a:blip r:embed="rId3" cstate="print"/>
          <a:srcRect/>
          <a:stretch>
            <a:fillRect/>
          </a:stretch>
        </p:blipFill>
        <p:spPr bwMode="auto">
          <a:xfrm>
            <a:off x="6732240" y="4797152"/>
            <a:ext cx="576064" cy="493769"/>
          </a:xfrm>
          <a:prstGeom prst="rect">
            <a:avLst/>
          </a:prstGeom>
          <a:noFill/>
        </p:spPr>
      </p:pic>
      <p:pic>
        <p:nvPicPr>
          <p:cNvPr id="32772" name="Picture 4" descr="C:\Users\蔡宗耀\Pictures\知母 .JPG"/>
          <p:cNvPicPr>
            <a:picLocks noChangeAspect="1" noChangeArrowheads="1"/>
          </p:cNvPicPr>
          <p:nvPr/>
        </p:nvPicPr>
        <p:blipFill>
          <a:blip r:embed="rId4" cstate="print"/>
          <a:srcRect/>
          <a:stretch>
            <a:fillRect/>
          </a:stretch>
        </p:blipFill>
        <p:spPr bwMode="auto">
          <a:xfrm>
            <a:off x="6444208" y="2227276"/>
            <a:ext cx="648072" cy="486054"/>
          </a:xfrm>
          <a:prstGeom prst="rect">
            <a:avLst/>
          </a:prstGeom>
          <a:noFill/>
        </p:spPr>
      </p:pic>
      <p:pic>
        <p:nvPicPr>
          <p:cNvPr id="32773" name="Picture 5" descr="G:\中藥材照片201289\中藥材+藥名\黃芩.jpg"/>
          <p:cNvPicPr>
            <a:picLocks noChangeAspect="1" noChangeArrowheads="1"/>
          </p:cNvPicPr>
          <p:nvPr/>
        </p:nvPicPr>
        <p:blipFill>
          <a:blip r:embed="rId5" cstate="print"/>
          <a:srcRect/>
          <a:stretch>
            <a:fillRect/>
          </a:stretch>
        </p:blipFill>
        <p:spPr bwMode="auto">
          <a:xfrm>
            <a:off x="5364088" y="4293096"/>
            <a:ext cx="653952" cy="490464"/>
          </a:xfrm>
          <a:prstGeom prst="rect">
            <a:avLst/>
          </a:prstGeom>
          <a:noFill/>
        </p:spPr>
      </p:pic>
      <p:pic>
        <p:nvPicPr>
          <p:cNvPr id="32774" name="Picture 6" descr="G:\中藥材照片201289\中藥材+藥名\生薑.jpg"/>
          <p:cNvPicPr>
            <a:picLocks noChangeAspect="1" noChangeArrowheads="1"/>
          </p:cNvPicPr>
          <p:nvPr/>
        </p:nvPicPr>
        <p:blipFill>
          <a:blip r:embed="rId6" cstate="print"/>
          <a:srcRect/>
          <a:stretch>
            <a:fillRect/>
          </a:stretch>
        </p:blipFill>
        <p:spPr bwMode="auto">
          <a:xfrm>
            <a:off x="6876256" y="4221088"/>
            <a:ext cx="620755" cy="465566"/>
          </a:xfrm>
          <a:prstGeom prst="rect">
            <a:avLst/>
          </a:prstGeom>
          <a:noFill/>
        </p:spPr>
      </p:pic>
      <p:pic>
        <p:nvPicPr>
          <p:cNvPr id="32775" name="Picture 7" descr="G:\中藥材照片201289\中藥材+藥名\半夏-1.jpg"/>
          <p:cNvPicPr>
            <a:picLocks noChangeAspect="1" noChangeArrowheads="1"/>
          </p:cNvPicPr>
          <p:nvPr/>
        </p:nvPicPr>
        <p:blipFill>
          <a:blip r:embed="rId7" cstate="print"/>
          <a:srcRect/>
          <a:stretch>
            <a:fillRect/>
          </a:stretch>
        </p:blipFill>
        <p:spPr bwMode="auto">
          <a:xfrm>
            <a:off x="6156176" y="4221088"/>
            <a:ext cx="624069" cy="468052"/>
          </a:xfrm>
          <a:prstGeom prst="rect">
            <a:avLst/>
          </a:prstGeom>
          <a:noFill/>
        </p:spPr>
      </p:pic>
      <p:pic>
        <p:nvPicPr>
          <p:cNvPr id="32776" name="Picture 8" descr="G:\中藥材照片201289\中藥材+藥名\茯苓-1.jpg"/>
          <p:cNvPicPr>
            <a:picLocks noChangeAspect="1" noChangeArrowheads="1"/>
          </p:cNvPicPr>
          <p:nvPr/>
        </p:nvPicPr>
        <p:blipFill>
          <a:blip r:embed="rId8" cstate="print"/>
          <a:srcRect/>
          <a:stretch>
            <a:fillRect/>
          </a:stretch>
        </p:blipFill>
        <p:spPr bwMode="auto">
          <a:xfrm>
            <a:off x="7164288" y="3140968"/>
            <a:ext cx="725960" cy="544470"/>
          </a:xfrm>
          <a:prstGeom prst="rect">
            <a:avLst/>
          </a:prstGeom>
          <a:noFill/>
        </p:spPr>
      </p:pic>
      <p:pic>
        <p:nvPicPr>
          <p:cNvPr id="32777" name="Picture 9" descr="G:\中藥材照片201289\中藥材+藥名\巴豆(炒).jpg"/>
          <p:cNvPicPr>
            <a:picLocks noChangeAspect="1" noChangeArrowheads="1"/>
          </p:cNvPicPr>
          <p:nvPr/>
        </p:nvPicPr>
        <p:blipFill>
          <a:blip r:embed="rId9" cstate="print"/>
          <a:srcRect/>
          <a:stretch>
            <a:fillRect/>
          </a:stretch>
        </p:blipFill>
        <p:spPr bwMode="auto">
          <a:xfrm>
            <a:off x="6804248" y="5373216"/>
            <a:ext cx="648072" cy="486054"/>
          </a:xfrm>
          <a:prstGeom prst="rect">
            <a:avLst/>
          </a:prstGeom>
          <a:noFill/>
        </p:spPr>
      </p:pic>
      <p:pic>
        <p:nvPicPr>
          <p:cNvPr id="32778" name="Picture 10" descr="C:\Users\蔡宗耀\Documents\黃柏.JPG"/>
          <p:cNvPicPr>
            <a:picLocks noChangeAspect="1" noChangeArrowheads="1"/>
          </p:cNvPicPr>
          <p:nvPr/>
        </p:nvPicPr>
        <p:blipFill>
          <a:blip r:embed="rId10" cstate="print"/>
          <a:srcRect/>
          <a:stretch>
            <a:fillRect/>
          </a:stretch>
        </p:blipFill>
        <p:spPr bwMode="auto">
          <a:xfrm>
            <a:off x="7236296" y="2204864"/>
            <a:ext cx="648072" cy="486054"/>
          </a:xfrm>
          <a:prstGeom prst="rect">
            <a:avLst/>
          </a:prstGeom>
          <a:noFill/>
        </p:spPr>
      </p:pic>
      <p:pic>
        <p:nvPicPr>
          <p:cNvPr id="32779" name="Picture 11" descr="C:\Users\蔡宗耀\Documents\黃耆(白皮耆)(北耆).JPG"/>
          <p:cNvPicPr>
            <a:picLocks noChangeAspect="1" noChangeArrowheads="1"/>
          </p:cNvPicPr>
          <p:nvPr/>
        </p:nvPicPr>
        <p:blipFill>
          <a:blip r:embed="rId11" cstate="print"/>
          <a:srcRect/>
          <a:stretch>
            <a:fillRect/>
          </a:stretch>
        </p:blipFill>
        <p:spPr bwMode="auto">
          <a:xfrm>
            <a:off x="6372200" y="3140968"/>
            <a:ext cx="672075" cy="504056"/>
          </a:xfrm>
          <a:prstGeom prst="rect">
            <a:avLst/>
          </a:prstGeom>
          <a:noFill/>
        </p:spPr>
      </p:pic>
      <p:pic>
        <p:nvPicPr>
          <p:cNvPr id="32780" name="Picture 12" descr="G:\中藥材照片201289\中藥材+藥名\人蔘片紅蔘-1.jpg"/>
          <p:cNvPicPr>
            <a:picLocks noChangeAspect="1" noChangeArrowheads="1"/>
          </p:cNvPicPr>
          <p:nvPr/>
        </p:nvPicPr>
        <p:blipFill>
          <a:blip r:embed="rId12" cstate="print"/>
          <a:srcRect/>
          <a:stretch>
            <a:fillRect/>
          </a:stretch>
        </p:blipFill>
        <p:spPr bwMode="auto">
          <a:xfrm>
            <a:off x="5220073" y="1616932"/>
            <a:ext cx="720080" cy="540060"/>
          </a:xfrm>
          <a:prstGeom prst="rect">
            <a:avLst/>
          </a:prstGeom>
          <a:noFill/>
        </p:spPr>
      </p:pic>
      <p:pic>
        <p:nvPicPr>
          <p:cNvPr id="33794" name="Picture 2" descr="C:\Users\蔡宗耀\Pictures\綠豆-1 .jpg"/>
          <p:cNvPicPr>
            <a:picLocks noChangeAspect="1" noChangeArrowheads="1"/>
          </p:cNvPicPr>
          <p:nvPr/>
        </p:nvPicPr>
        <p:blipFill>
          <a:blip r:embed="rId13" cstate="print"/>
          <a:srcRect/>
          <a:stretch>
            <a:fillRect/>
          </a:stretch>
        </p:blipFill>
        <p:spPr bwMode="auto">
          <a:xfrm>
            <a:off x="6084168" y="5373216"/>
            <a:ext cx="648072" cy="4860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標題 1"/>
          <p:cNvSpPr>
            <a:spLocks noGrp="1"/>
          </p:cNvSpPr>
          <p:nvPr>
            <p:ph type="title"/>
          </p:nvPr>
        </p:nvSpPr>
        <p:spPr>
          <a:xfrm>
            <a:off x="2987824" y="116632"/>
            <a:ext cx="2232248" cy="936104"/>
          </a:xfrm>
        </p:spPr>
        <p:txBody>
          <a:bodyPr/>
          <a:lstStyle/>
          <a:p>
            <a:pPr eaLnBrk="1" hangingPunct="1"/>
            <a:r>
              <a:rPr lang="zh-TW" altLang="zh-TW" sz="4000" b="1" dirty="0" smtClean="0"/>
              <a:t>方劑</a:t>
            </a:r>
            <a:endParaRPr lang="zh-TW" altLang="en-US" sz="4000" b="1" dirty="0" smtClean="0"/>
          </a:p>
        </p:txBody>
      </p:sp>
      <p:sp>
        <p:nvSpPr>
          <p:cNvPr id="3" name="內容版面配置區 2"/>
          <p:cNvSpPr>
            <a:spLocks noGrp="1"/>
          </p:cNvSpPr>
          <p:nvPr>
            <p:ph idx="1"/>
          </p:nvPr>
        </p:nvSpPr>
        <p:spPr>
          <a:xfrm>
            <a:off x="0" y="1124744"/>
            <a:ext cx="9144000" cy="5328592"/>
          </a:xfrm>
          <a:solidFill>
            <a:srgbClr val="92D050"/>
          </a:solidFill>
        </p:spPr>
        <p:txBody>
          <a:bodyPr rtlCol="0">
            <a:normAutofit fontScale="92500" lnSpcReduction="10000"/>
          </a:bodyPr>
          <a:lstStyle/>
          <a:p>
            <a:pPr eaLnBrk="1" fontAlgn="auto" hangingPunct="1">
              <a:spcAft>
                <a:spcPts val="0"/>
              </a:spcAft>
              <a:buNone/>
              <a:defRPr/>
            </a:pPr>
            <a:r>
              <a:rPr lang="en-US" altLang="zh-TW" sz="3900" b="1" dirty="0" smtClean="0">
                <a:solidFill>
                  <a:srgbClr val="C00000"/>
                </a:solidFill>
              </a:rPr>
              <a:t>          ”</a:t>
            </a:r>
            <a:r>
              <a:rPr lang="zh-TW" altLang="zh-TW" sz="3900" b="1" dirty="0" smtClean="0">
                <a:solidFill>
                  <a:srgbClr val="C00000"/>
                </a:solidFill>
              </a:rPr>
              <a:t>方</a:t>
            </a:r>
            <a:r>
              <a:rPr lang="en-US" altLang="zh-TW" sz="3900" b="1" dirty="0" smtClean="0">
                <a:solidFill>
                  <a:srgbClr val="C00000"/>
                </a:solidFill>
              </a:rPr>
              <a:t>”:</a:t>
            </a:r>
            <a:r>
              <a:rPr lang="zh-TW" altLang="zh-TW" sz="3900" b="1" dirty="0" smtClean="0">
                <a:solidFill>
                  <a:srgbClr val="C00000"/>
                </a:solidFill>
              </a:rPr>
              <a:t>藥物組成藥單</a:t>
            </a:r>
            <a:endParaRPr lang="en-US" altLang="zh-TW" sz="3900" b="1" dirty="0" smtClean="0">
              <a:solidFill>
                <a:srgbClr val="C00000"/>
              </a:solidFill>
            </a:endParaRPr>
          </a:p>
          <a:p>
            <a:pPr eaLnBrk="1" fontAlgn="auto" hangingPunct="1">
              <a:spcAft>
                <a:spcPts val="0"/>
              </a:spcAft>
              <a:buFont typeface="Arial" charset="0"/>
              <a:buNone/>
              <a:defRPr/>
            </a:pPr>
            <a:r>
              <a:rPr lang="en-US" altLang="zh-TW" sz="3900" b="1" dirty="0" smtClean="0">
                <a:solidFill>
                  <a:srgbClr val="C00000"/>
                </a:solidFill>
              </a:rPr>
              <a:t>          ”</a:t>
            </a:r>
            <a:r>
              <a:rPr lang="zh-TW" altLang="zh-TW" sz="3900" b="1" dirty="0" smtClean="0">
                <a:solidFill>
                  <a:srgbClr val="C00000"/>
                </a:solidFill>
              </a:rPr>
              <a:t>劑</a:t>
            </a:r>
            <a:r>
              <a:rPr lang="en-US" altLang="zh-TW" sz="3900" b="1" dirty="0" smtClean="0">
                <a:solidFill>
                  <a:srgbClr val="C00000"/>
                </a:solidFill>
              </a:rPr>
              <a:t>”:</a:t>
            </a:r>
            <a:r>
              <a:rPr lang="zh-TW" altLang="zh-TW" sz="3900" b="1" dirty="0" smtClean="0">
                <a:solidFill>
                  <a:srgbClr val="C00000"/>
                </a:solidFill>
              </a:rPr>
              <a:t>將此藥單做成可以使用的樣式</a:t>
            </a:r>
            <a:endParaRPr lang="en-US" altLang="zh-TW" sz="3900" b="1" dirty="0" smtClean="0">
              <a:solidFill>
                <a:srgbClr val="C00000"/>
              </a:solidFill>
            </a:endParaRPr>
          </a:p>
          <a:p>
            <a:pPr eaLnBrk="1" fontAlgn="auto" hangingPunct="1">
              <a:spcAft>
                <a:spcPts val="0"/>
              </a:spcAft>
              <a:buFont typeface="Arial" charset="0"/>
              <a:buNone/>
              <a:defRPr/>
            </a:pPr>
            <a:endParaRPr lang="zh-TW" altLang="zh-TW" b="1" dirty="0" smtClean="0"/>
          </a:p>
          <a:p>
            <a:pPr eaLnBrk="1" fontAlgn="auto" hangingPunct="1">
              <a:spcAft>
                <a:spcPts val="0"/>
              </a:spcAft>
              <a:buFont typeface="Arial" charset="0"/>
              <a:buNone/>
              <a:defRPr/>
            </a:pPr>
            <a:r>
              <a:rPr lang="zh-TW" altLang="zh-TW" sz="3900" b="1" dirty="0" smtClean="0"/>
              <a:t>中醫師依病症開給病人使用的藥物總稱</a:t>
            </a:r>
            <a:endParaRPr lang="en-US" altLang="zh-TW" sz="3900" b="1" dirty="0" smtClean="0"/>
          </a:p>
          <a:p>
            <a:pPr eaLnBrk="1" fontAlgn="auto" hangingPunct="1">
              <a:spcAft>
                <a:spcPts val="0"/>
              </a:spcAft>
              <a:buFont typeface="Arial" charset="0"/>
              <a:buNone/>
              <a:defRPr/>
            </a:pPr>
            <a:r>
              <a:rPr lang="zh-TW" altLang="zh-TW" b="1" dirty="0" smtClean="0"/>
              <a:t>兩種以上中藥材依一定組成規則將性味配伍應用</a:t>
            </a:r>
            <a:endParaRPr lang="en-US" altLang="zh-TW" b="1" dirty="0" smtClean="0"/>
          </a:p>
          <a:p>
            <a:pPr eaLnBrk="1" fontAlgn="auto" hangingPunct="1">
              <a:spcAft>
                <a:spcPts val="0"/>
              </a:spcAft>
              <a:buFont typeface="Arial" charset="0"/>
              <a:buNone/>
              <a:defRPr/>
            </a:pPr>
            <a:endParaRPr lang="zh-TW" altLang="en-US" b="1" dirty="0" smtClean="0">
              <a:solidFill>
                <a:schemeClr val="bg1"/>
              </a:solidFill>
            </a:endParaRPr>
          </a:p>
          <a:p>
            <a:pPr eaLnBrk="1" fontAlgn="auto" hangingPunct="1">
              <a:spcAft>
                <a:spcPts val="0"/>
              </a:spcAft>
              <a:buFont typeface="Arial" charset="0"/>
              <a:buNone/>
              <a:defRPr/>
            </a:pPr>
            <a:r>
              <a:rPr lang="zh-TW" altLang="zh-TW" sz="3300" dirty="0" smtClean="0"/>
              <a:t>中醫師經四診</a:t>
            </a:r>
            <a:r>
              <a:rPr lang="en-US" altLang="zh-TW" sz="3300" dirty="0" smtClean="0"/>
              <a:t>(</a:t>
            </a:r>
            <a:r>
              <a:rPr lang="zh-TW" altLang="zh-TW" sz="3300" dirty="0" smtClean="0"/>
              <a:t>望 聞 問 切</a:t>
            </a:r>
            <a:r>
              <a:rPr lang="en-US" altLang="zh-TW" sz="3300" dirty="0" smtClean="0"/>
              <a:t>)</a:t>
            </a:r>
            <a:r>
              <a:rPr lang="zh-TW" altLang="zh-TW" sz="3300" dirty="0" smtClean="0"/>
              <a:t>，將疾病的原因、發展，依辯證分類將證型分類成不同治療方式，</a:t>
            </a:r>
            <a:r>
              <a:rPr lang="zh-TW" altLang="en-US" sz="3300" dirty="0" smtClean="0"/>
              <a:t>藥物依</a:t>
            </a:r>
            <a:r>
              <a:rPr lang="zh-TW" altLang="zh-TW" sz="3300" dirty="0" smtClean="0"/>
              <a:t>君、臣、佐、使</a:t>
            </a:r>
            <a:r>
              <a:rPr lang="zh-TW" altLang="en-US" sz="3300" dirty="0" smtClean="0"/>
              <a:t>配合，</a:t>
            </a:r>
            <a:r>
              <a:rPr lang="zh-TW" altLang="zh-TW" sz="3300" dirty="0" smtClean="0"/>
              <a:t>開給病人</a:t>
            </a:r>
            <a:r>
              <a:rPr lang="zh-TW" altLang="en-US" sz="3300" dirty="0" smtClean="0"/>
              <a:t>含兩種以上</a:t>
            </a:r>
            <a:r>
              <a:rPr lang="zh-TW" altLang="zh-TW" sz="3300" dirty="0" smtClean="0"/>
              <a:t>藥物</a:t>
            </a:r>
            <a:r>
              <a:rPr lang="zh-TW" altLang="en-US" sz="3300" dirty="0" smtClean="0"/>
              <a:t>組成</a:t>
            </a:r>
            <a:endParaRPr lang="zh-TW" altLang="zh-TW" sz="33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95736" y="188640"/>
            <a:ext cx="3888432" cy="777875"/>
          </a:xfrm>
        </p:spPr>
        <p:txBody>
          <a:bodyPr/>
          <a:lstStyle/>
          <a:p>
            <a:pPr eaLnBrk="1" hangingPunct="1"/>
            <a:r>
              <a:rPr lang="zh-TW" altLang="en-US" sz="4000" b="1" dirty="0" smtClean="0"/>
              <a:t>方劑組成</a:t>
            </a:r>
          </a:p>
        </p:txBody>
      </p:sp>
      <p:graphicFrame>
        <p:nvGraphicFramePr>
          <p:cNvPr id="5" name="內容版面配置區 4"/>
          <p:cNvGraphicFramePr>
            <a:graphicFrameLocks noGrp="1"/>
          </p:cNvGraphicFramePr>
          <p:nvPr>
            <p:ph idx="1"/>
          </p:nvPr>
        </p:nvGraphicFramePr>
        <p:xfrm>
          <a:off x="0" y="1196975"/>
          <a:ext cx="9144000" cy="5040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矩形 3"/>
          <p:cNvSpPr>
            <a:spLocks noChangeArrowheads="1"/>
          </p:cNvSpPr>
          <p:nvPr/>
        </p:nvSpPr>
        <p:spPr bwMode="auto">
          <a:xfrm>
            <a:off x="1907704" y="4149080"/>
            <a:ext cx="6480175" cy="461963"/>
          </a:xfrm>
          <a:prstGeom prst="rect">
            <a:avLst/>
          </a:prstGeom>
          <a:noFill/>
          <a:ln w="9525">
            <a:noFill/>
            <a:miter lim="800000"/>
            <a:headEnd/>
            <a:tailEnd/>
          </a:ln>
        </p:spPr>
        <p:txBody>
          <a:bodyPr>
            <a:spAutoFit/>
          </a:bodyPr>
          <a:lstStyle/>
          <a:p>
            <a:r>
              <a:rPr lang="zh-TW" altLang="zh-TW" sz="2400" b="1" dirty="0"/>
              <a:t>反佐藥</a:t>
            </a:r>
            <a:r>
              <a:rPr lang="en-US" altLang="zh-TW" sz="2400" b="1" dirty="0"/>
              <a:t>:</a:t>
            </a:r>
            <a:r>
              <a:rPr lang="zh-TW" altLang="zh-TW" sz="2400" b="1" dirty="0"/>
              <a:t>有些事性味相反藥物也能加強治療效果</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57200" y="274638"/>
            <a:ext cx="8229600" cy="706437"/>
          </a:xfrm>
        </p:spPr>
        <p:txBody>
          <a:bodyPr/>
          <a:lstStyle/>
          <a:p>
            <a:pPr eaLnBrk="1" hangingPunct="1"/>
            <a:r>
              <a:rPr lang="zh-TW" altLang="en-US" sz="4000" b="1" dirty="0" smtClean="0"/>
              <a:t>方劑配伍</a:t>
            </a:r>
          </a:p>
        </p:txBody>
      </p:sp>
      <p:graphicFrame>
        <p:nvGraphicFramePr>
          <p:cNvPr id="6" name="內容版面配置區 5"/>
          <p:cNvGraphicFramePr>
            <a:graphicFrameLocks noGrp="1"/>
          </p:cNvGraphicFramePr>
          <p:nvPr>
            <p:ph idx="1"/>
          </p:nvPr>
        </p:nvGraphicFramePr>
        <p:xfrm>
          <a:off x="457200" y="1268413"/>
          <a:ext cx="8229600" cy="424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矩形 6"/>
          <p:cNvSpPr>
            <a:spLocks noChangeArrowheads="1"/>
          </p:cNvSpPr>
          <p:nvPr/>
        </p:nvSpPr>
        <p:spPr bwMode="auto">
          <a:xfrm>
            <a:off x="1691680" y="5589240"/>
            <a:ext cx="6119813" cy="831850"/>
          </a:xfrm>
          <a:prstGeom prst="rect">
            <a:avLst/>
          </a:prstGeom>
          <a:noFill/>
          <a:ln w="9525">
            <a:noFill/>
            <a:miter lim="800000"/>
            <a:headEnd/>
            <a:tailEnd/>
          </a:ln>
        </p:spPr>
        <p:txBody>
          <a:bodyPr>
            <a:spAutoFit/>
          </a:bodyPr>
          <a:lstStyle/>
          <a:p>
            <a:r>
              <a:rPr lang="zh-TW" altLang="zh-TW" b="1" dirty="0">
                <a:solidFill>
                  <a:srgbClr val="7030A0"/>
                </a:solidFill>
              </a:rPr>
              <a:t>《</a:t>
            </a:r>
            <a:r>
              <a:rPr lang="zh-TW" altLang="zh-TW" sz="2400" b="1" dirty="0">
                <a:solidFill>
                  <a:srgbClr val="7030A0"/>
                </a:solidFill>
              </a:rPr>
              <a:t>傷寒論》麻黃湯 主治惡寒發熱 頭痛身痛 </a:t>
            </a:r>
            <a:endParaRPr lang="en-US" altLang="zh-TW" sz="2400" b="1" dirty="0" smtClean="0">
              <a:solidFill>
                <a:srgbClr val="7030A0"/>
              </a:solidFill>
            </a:endParaRPr>
          </a:p>
          <a:p>
            <a:r>
              <a:rPr lang="zh-TW" altLang="en-US" sz="2400" b="1" dirty="0" smtClean="0">
                <a:solidFill>
                  <a:srgbClr val="7030A0"/>
                </a:solidFill>
              </a:rPr>
              <a:t>   </a:t>
            </a:r>
            <a:r>
              <a:rPr lang="zh-TW" altLang="zh-TW" sz="2400" b="1" dirty="0" smtClean="0">
                <a:solidFill>
                  <a:srgbClr val="7030A0"/>
                </a:solidFill>
              </a:rPr>
              <a:t>無</a:t>
            </a:r>
            <a:r>
              <a:rPr lang="zh-TW" altLang="zh-TW" sz="2400" b="1" dirty="0">
                <a:solidFill>
                  <a:srgbClr val="7030A0"/>
                </a:solidFill>
              </a:rPr>
              <a:t>汗而喘 舌苔薄白 脈浮緊 屬風寒表實證</a:t>
            </a:r>
          </a:p>
        </p:txBody>
      </p:sp>
      <p:pic>
        <p:nvPicPr>
          <p:cNvPr id="1026" name="Picture 2" descr="C:\Users\蔡宗耀\Desktop\麻黃.jpg"/>
          <p:cNvPicPr>
            <a:picLocks noChangeAspect="1" noChangeArrowheads="1"/>
          </p:cNvPicPr>
          <p:nvPr/>
        </p:nvPicPr>
        <p:blipFill>
          <a:blip r:embed="rId7" cstate="print"/>
          <a:srcRect/>
          <a:stretch>
            <a:fillRect/>
          </a:stretch>
        </p:blipFill>
        <p:spPr bwMode="auto">
          <a:xfrm>
            <a:off x="755576" y="2636912"/>
            <a:ext cx="1584176" cy="1188132"/>
          </a:xfrm>
          <a:prstGeom prst="rect">
            <a:avLst/>
          </a:prstGeom>
          <a:noFill/>
        </p:spPr>
      </p:pic>
      <p:pic>
        <p:nvPicPr>
          <p:cNvPr id="1027" name="Picture 3" descr="C:\Users\蔡宗耀\Desktop\桂枝.jpg"/>
          <p:cNvPicPr>
            <a:picLocks noChangeAspect="1" noChangeArrowheads="1"/>
          </p:cNvPicPr>
          <p:nvPr/>
        </p:nvPicPr>
        <p:blipFill>
          <a:blip r:embed="rId8" cstate="print"/>
          <a:srcRect/>
          <a:stretch>
            <a:fillRect/>
          </a:stretch>
        </p:blipFill>
        <p:spPr bwMode="auto">
          <a:xfrm>
            <a:off x="1259632" y="1412776"/>
            <a:ext cx="1313517" cy="1152128"/>
          </a:xfrm>
          <a:prstGeom prst="rect">
            <a:avLst/>
          </a:prstGeom>
          <a:noFill/>
        </p:spPr>
      </p:pic>
      <p:pic>
        <p:nvPicPr>
          <p:cNvPr id="1028" name="Picture 4" descr="C:\Users\蔡宗耀\Desktop\杏仁-2(炒).jpg"/>
          <p:cNvPicPr>
            <a:picLocks noChangeAspect="1" noChangeArrowheads="1"/>
          </p:cNvPicPr>
          <p:nvPr/>
        </p:nvPicPr>
        <p:blipFill>
          <a:blip r:embed="rId9" cstate="print"/>
          <a:srcRect/>
          <a:stretch>
            <a:fillRect/>
          </a:stretch>
        </p:blipFill>
        <p:spPr bwMode="auto">
          <a:xfrm>
            <a:off x="6660232" y="1556792"/>
            <a:ext cx="1416157" cy="1062118"/>
          </a:xfrm>
          <a:prstGeom prst="rect">
            <a:avLst/>
          </a:prstGeom>
          <a:noFill/>
        </p:spPr>
      </p:pic>
      <p:pic>
        <p:nvPicPr>
          <p:cNvPr id="1029" name="Picture 5" descr="C:\Users\蔡宗耀\Desktop\甘草.jpg"/>
          <p:cNvPicPr>
            <a:picLocks noChangeAspect="1" noChangeArrowheads="1"/>
          </p:cNvPicPr>
          <p:nvPr/>
        </p:nvPicPr>
        <p:blipFill>
          <a:blip r:embed="rId10" cstate="print"/>
          <a:srcRect/>
          <a:stretch>
            <a:fillRect/>
          </a:stretch>
        </p:blipFill>
        <p:spPr bwMode="auto">
          <a:xfrm>
            <a:off x="6876256" y="2924944"/>
            <a:ext cx="1368152" cy="102611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idx="4294967295"/>
          </p:nvPr>
        </p:nvSpPr>
        <p:spPr>
          <a:xfrm>
            <a:off x="899592" y="764704"/>
            <a:ext cx="7283450" cy="720725"/>
          </a:xfrm>
        </p:spPr>
        <p:txBody>
          <a:bodyPr/>
          <a:lstStyle/>
          <a:p>
            <a:pPr eaLnBrk="1" hangingPunct="1"/>
            <a:r>
              <a:rPr lang="zh-TW" altLang="en-US" sz="4400" b="1" dirty="0" smtClean="0"/>
              <a:t>藥 與 毒</a:t>
            </a:r>
          </a:p>
        </p:txBody>
      </p:sp>
      <p:sp>
        <p:nvSpPr>
          <p:cNvPr id="7" name="投影片編號版面配置區 5"/>
          <p:cNvSpPr txBox="1">
            <a:spLocks noGrp="1"/>
          </p:cNvSpPr>
          <p:nvPr/>
        </p:nvSpPr>
        <p:spPr>
          <a:xfrm>
            <a:off x="6804025" y="6356350"/>
            <a:ext cx="2133600" cy="365125"/>
          </a:xfrm>
          <a:prstGeom prst="rect">
            <a:avLst/>
          </a:prstGeom>
          <a:noFill/>
        </p:spPr>
        <p:txBody>
          <a:bodyPr anchor="ctr"/>
          <a:lstStyle/>
          <a:p>
            <a:pPr algn="r" fontAlgn="auto">
              <a:spcBef>
                <a:spcPts val="0"/>
              </a:spcBef>
              <a:spcAft>
                <a:spcPts val="0"/>
              </a:spcAft>
              <a:defRPr/>
            </a:pPr>
            <a:fld id="{C17D9139-F064-4412-A798-489EB05CD5BC}" type="slidenum">
              <a:rPr kumimoji="0" lang="en-US" altLang="zh-TW" sz="1200">
                <a:latin typeface="+mn-lt"/>
                <a:ea typeface="+mn-ea"/>
              </a:rPr>
              <a:pPr algn="r" fontAlgn="auto">
                <a:spcBef>
                  <a:spcPts val="0"/>
                </a:spcBef>
                <a:spcAft>
                  <a:spcPts val="0"/>
                </a:spcAft>
                <a:defRPr/>
              </a:pPr>
              <a:t>18</a:t>
            </a:fld>
            <a:endParaRPr kumimoji="0" lang="en-US" altLang="zh-TW" sz="1200">
              <a:latin typeface="+mn-lt"/>
              <a:ea typeface="+mn-ea"/>
            </a:endParaRPr>
          </a:p>
        </p:txBody>
      </p:sp>
      <p:sp>
        <p:nvSpPr>
          <p:cNvPr id="99331" name="Text Box 1027"/>
          <p:cNvSpPr txBox="1">
            <a:spLocks noChangeArrowheads="1"/>
          </p:cNvSpPr>
          <p:nvPr/>
        </p:nvSpPr>
        <p:spPr bwMode="auto">
          <a:xfrm>
            <a:off x="467544" y="2348880"/>
            <a:ext cx="8153400" cy="2251075"/>
          </a:xfrm>
          <a:prstGeom prst="rect">
            <a:avLst/>
          </a:prstGeom>
          <a:solidFill>
            <a:srgbClr val="FFFF00"/>
          </a:solidFill>
          <a:ln w="12700" cap="sq">
            <a:solidFill>
              <a:srgbClr val="FF0000"/>
            </a:solidFill>
            <a:miter lim="800000"/>
            <a:headEnd type="none" w="sm" len="sm"/>
            <a:tailEnd type="none" w="sm" len="sm"/>
          </a:ln>
        </p:spPr>
        <p:txBody>
          <a:bodyPr>
            <a:spAutoFit/>
          </a:bodyPr>
          <a:lstStyle/>
          <a:p>
            <a:pPr marL="457200" indent="-457200">
              <a:spcBef>
                <a:spcPct val="10000"/>
              </a:spcBef>
              <a:spcAft>
                <a:spcPct val="10000"/>
              </a:spcAft>
              <a:buClr>
                <a:srgbClr val="FF0000"/>
              </a:buClr>
              <a:buSzPct val="90000"/>
              <a:buFont typeface="Wingdings" pitchFamily="2" charset="2"/>
              <a:buChar char="Ø"/>
            </a:pPr>
            <a:r>
              <a:rPr lang="zh-TW" altLang="en-US" sz="3200" b="1" u="sng" dirty="0">
                <a:latin typeface="標楷體" pitchFamily="65" charset="-120"/>
                <a:ea typeface="標楷體" pitchFamily="65" charset="-120"/>
              </a:rPr>
              <a:t>「藥」與「毒」</a:t>
            </a:r>
            <a:r>
              <a:rPr lang="zh-TW" altLang="en-US" sz="3200" b="1" dirty="0">
                <a:latin typeface="標楷體" pitchFamily="65" charset="-120"/>
                <a:ea typeface="標楷體" pitchFamily="65" charset="-120"/>
              </a:rPr>
              <a:t>是一物之兩面</a:t>
            </a:r>
            <a:endParaRPr lang="en-US" altLang="zh-TW" sz="3200" b="1" dirty="0">
              <a:latin typeface="標楷體" pitchFamily="65" charset="-120"/>
              <a:ea typeface="標楷體" pitchFamily="65" charset="-120"/>
            </a:endParaRPr>
          </a:p>
          <a:p>
            <a:pPr marL="457200" indent="-457200">
              <a:spcBef>
                <a:spcPct val="10000"/>
              </a:spcBef>
              <a:spcAft>
                <a:spcPct val="10000"/>
              </a:spcAft>
              <a:buClr>
                <a:srgbClr val="FF0000"/>
              </a:buClr>
              <a:buSzPct val="90000"/>
              <a:buFont typeface="Wingdings" pitchFamily="2" charset="2"/>
              <a:buChar char="Ø"/>
            </a:pPr>
            <a:r>
              <a:rPr lang="zh-TW" altLang="en-US" sz="3200" b="1" dirty="0">
                <a:latin typeface="標楷體" pitchFamily="65" charset="-120"/>
                <a:ea typeface="標楷體" pitchFamily="65" charset="-120"/>
              </a:rPr>
              <a:t>正當醫療使用可以治療疾病者是</a:t>
            </a:r>
            <a:r>
              <a:rPr lang="zh-TW" altLang="en-US" sz="3200" b="1" u="sng" dirty="0">
                <a:latin typeface="標楷體" pitchFamily="65" charset="-120"/>
                <a:ea typeface="標楷體" pitchFamily="65" charset="-120"/>
              </a:rPr>
              <a:t>「藥」</a:t>
            </a:r>
            <a:r>
              <a:rPr lang="zh-TW" altLang="en-US" sz="3200" b="1" dirty="0">
                <a:latin typeface="標楷體" pitchFamily="65" charset="-120"/>
                <a:ea typeface="標楷體" pitchFamily="65" charset="-120"/>
              </a:rPr>
              <a:t>。</a:t>
            </a:r>
            <a:endParaRPr lang="en-US" altLang="zh-TW" sz="3200" b="1" dirty="0">
              <a:latin typeface="標楷體" pitchFamily="65" charset="-120"/>
              <a:ea typeface="標楷體" pitchFamily="65" charset="-120"/>
            </a:endParaRPr>
          </a:p>
          <a:p>
            <a:pPr marL="457200" indent="-457200">
              <a:spcBef>
                <a:spcPct val="10000"/>
              </a:spcBef>
              <a:spcAft>
                <a:spcPct val="10000"/>
              </a:spcAft>
              <a:buClr>
                <a:srgbClr val="FF0000"/>
              </a:buClr>
              <a:buSzPct val="90000"/>
              <a:buFont typeface="Wingdings" pitchFamily="2" charset="2"/>
              <a:buChar char="Ø"/>
            </a:pPr>
            <a:r>
              <a:rPr lang="zh-TW" altLang="en-US" sz="3200" b="1" dirty="0">
                <a:latin typeface="標楷體" pitchFamily="65" charset="-120"/>
                <a:ea typeface="標楷體" pitchFamily="65" charset="-120"/>
              </a:rPr>
              <a:t>反之使用不當、誤用或濫用均會造成身心傷害者，都可視為</a:t>
            </a:r>
            <a:r>
              <a:rPr lang="zh-TW" altLang="en-US" sz="3200" b="1" u="sng" dirty="0">
                <a:latin typeface="標楷體" pitchFamily="65" charset="-120"/>
                <a:ea typeface="標楷體" pitchFamily="65" charset="-120"/>
              </a:rPr>
              <a:t>「毒」</a:t>
            </a:r>
            <a:r>
              <a:rPr lang="zh-TW" altLang="en-US" sz="3200" b="1" dirty="0">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標題 1"/>
          <p:cNvSpPr>
            <a:spLocks noGrp="1"/>
          </p:cNvSpPr>
          <p:nvPr>
            <p:ph type="title"/>
          </p:nvPr>
        </p:nvSpPr>
        <p:spPr>
          <a:xfrm>
            <a:off x="1763688" y="260648"/>
            <a:ext cx="5256584" cy="778098"/>
          </a:xfrm>
        </p:spPr>
        <p:txBody>
          <a:bodyPr/>
          <a:lstStyle/>
          <a:p>
            <a:r>
              <a:rPr lang="zh-TW" altLang="zh-TW" sz="4000" b="1" dirty="0" smtClean="0">
                <a:solidFill>
                  <a:srgbClr val="C00000"/>
                </a:solidFill>
              </a:rPr>
              <a:t>禁忌</a:t>
            </a:r>
            <a:r>
              <a:rPr lang="zh-TW" altLang="zh-TW" sz="3200" b="1" dirty="0" smtClean="0">
                <a:solidFill>
                  <a:srgbClr val="C00000"/>
                </a:solidFill>
              </a:rPr>
              <a:t>方劑</a:t>
            </a:r>
            <a:r>
              <a:rPr lang="zh-TW" altLang="en-US" sz="3200" b="1" dirty="0" smtClean="0">
                <a:solidFill>
                  <a:srgbClr val="C00000"/>
                </a:solidFill>
              </a:rPr>
              <a:t>與</a:t>
            </a:r>
            <a:r>
              <a:rPr lang="zh-TW" altLang="zh-TW" sz="3200" b="1" dirty="0" smtClean="0">
                <a:solidFill>
                  <a:srgbClr val="C00000"/>
                </a:solidFill>
              </a:rPr>
              <a:t>飲食禁忌</a:t>
            </a:r>
            <a:endParaRPr lang="zh-TW" altLang="en-US" sz="3200" b="1" dirty="0" smtClean="0">
              <a:solidFill>
                <a:srgbClr val="C00000"/>
              </a:solidFill>
            </a:endParaRPr>
          </a:p>
        </p:txBody>
      </p:sp>
      <p:sp>
        <p:nvSpPr>
          <p:cNvPr id="37891" name="內容版面配置區 2"/>
          <p:cNvSpPr>
            <a:spLocks noGrp="1"/>
          </p:cNvSpPr>
          <p:nvPr>
            <p:ph idx="1"/>
          </p:nvPr>
        </p:nvSpPr>
        <p:spPr>
          <a:xfrm>
            <a:off x="457200" y="1196753"/>
            <a:ext cx="7787208" cy="4680519"/>
          </a:xfrm>
          <a:solidFill>
            <a:schemeClr val="accent5">
              <a:lumMod val="20000"/>
              <a:lumOff val="80000"/>
            </a:schemeClr>
          </a:solidFill>
        </p:spPr>
        <p:txBody>
          <a:bodyPr/>
          <a:lstStyle/>
          <a:p>
            <a:pPr>
              <a:buNone/>
            </a:pPr>
            <a:r>
              <a:rPr lang="zh-TW" altLang="zh-TW" sz="2800" b="1" dirty="0" smtClean="0">
                <a:solidFill>
                  <a:srgbClr val="C00000"/>
                </a:solidFill>
              </a:rPr>
              <a:t>方劑禁忌</a:t>
            </a:r>
            <a:endParaRPr lang="en-US" altLang="zh-TW" sz="2800" b="1" dirty="0" smtClean="0">
              <a:solidFill>
                <a:srgbClr val="C00000"/>
              </a:solidFill>
            </a:endParaRPr>
          </a:p>
          <a:p>
            <a:pPr>
              <a:buNone/>
            </a:pPr>
            <a:r>
              <a:rPr lang="zh-TW" altLang="zh-TW" sz="2800" b="1" dirty="0" smtClean="0"/>
              <a:t>滋補劑</a:t>
            </a:r>
            <a:r>
              <a:rPr lang="zh-TW" altLang="en-US" sz="2800" b="1" dirty="0" smtClean="0"/>
              <a:t>、</a:t>
            </a:r>
            <a:r>
              <a:rPr lang="zh-TW" altLang="zh-TW" sz="2800" b="1" dirty="0" smtClean="0"/>
              <a:t>補氣藥</a:t>
            </a:r>
            <a:r>
              <a:rPr lang="zh-TW" altLang="zh-TW" sz="2800" b="1" dirty="0" smtClean="0">
                <a:solidFill>
                  <a:srgbClr val="C00000"/>
                </a:solidFill>
              </a:rPr>
              <a:t>忌食涼性</a:t>
            </a:r>
            <a:r>
              <a:rPr lang="zh-TW" altLang="en-US" sz="2800" b="1" dirty="0" smtClean="0">
                <a:solidFill>
                  <a:srgbClr val="C00000"/>
                </a:solidFill>
              </a:rPr>
              <a:t> </a:t>
            </a:r>
            <a:r>
              <a:rPr lang="zh-TW" altLang="zh-TW" sz="2800" b="1" dirty="0" smtClean="0">
                <a:solidFill>
                  <a:srgbClr val="C00000"/>
                </a:solidFill>
              </a:rPr>
              <a:t>如蘿蔔 竹筍 芥菜 芹菜</a:t>
            </a:r>
            <a:endParaRPr lang="en-US" altLang="zh-TW" sz="2800" b="1" dirty="0" smtClean="0">
              <a:solidFill>
                <a:srgbClr val="C00000"/>
              </a:solidFill>
            </a:endParaRPr>
          </a:p>
          <a:p>
            <a:pPr>
              <a:buNone/>
            </a:pPr>
            <a:r>
              <a:rPr lang="zh-TW" altLang="zh-TW" sz="2800" b="1" dirty="0" smtClean="0"/>
              <a:t>補血藥</a:t>
            </a:r>
            <a:r>
              <a:rPr lang="zh-TW" altLang="zh-TW" sz="2800" b="1" dirty="0" smtClean="0">
                <a:solidFill>
                  <a:srgbClr val="C00000"/>
                </a:solidFill>
              </a:rPr>
              <a:t>忌食茶葉</a:t>
            </a:r>
            <a:endParaRPr lang="en-US" altLang="zh-TW" sz="2800" b="1" dirty="0" smtClean="0">
              <a:solidFill>
                <a:srgbClr val="C00000"/>
              </a:solidFill>
            </a:endParaRPr>
          </a:p>
          <a:p>
            <a:pPr>
              <a:buNone/>
            </a:pPr>
            <a:r>
              <a:rPr lang="zh-TW" altLang="zh-TW" sz="2800" b="1" dirty="0" smtClean="0"/>
              <a:t>健脾胃藥</a:t>
            </a:r>
            <a:r>
              <a:rPr lang="zh-TW" altLang="zh-TW" sz="2800" b="1" dirty="0" smtClean="0">
                <a:solidFill>
                  <a:srgbClr val="C00000"/>
                </a:solidFill>
              </a:rPr>
              <a:t>忌食油膩不易消化食物</a:t>
            </a:r>
            <a:r>
              <a:rPr lang="zh-TW" altLang="en-US" sz="2800" b="1" dirty="0" smtClean="0">
                <a:solidFill>
                  <a:srgbClr val="C00000"/>
                </a:solidFill>
              </a:rPr>
              <a:t> </a:t>
            </a:r>
            <a:r>
              <a:rPr lang="zh-TW" altLang="zh-TW" sz="2800" b="1" dirty="0" smtClean="0">
                <a:solidFill>
                  <a:srgbClr val="C00000"/>
                </a:solidFill>
              </a:rPr>
              <a:t>豆類 </a:t>
            </a:r>
            <a:r>
              <a:rPr lang="zh-TW" altLang="en-US" sz="2800" b="1" dirty="0" smtClean="0">
                <a:solidFill>
                  <a:srgbClr val="C00000"/>
                </a:solidFill>
              </a:rPr>
              <a:t> </a:t>
            </a:r>
            <a:r>
              <a:rPr lang="zh-TW" altLang="zh-TW" sz="2800" b="1" dirty="0" smtClean="0">
                <a:solidFill>
                  <a:srgbClr val="C00000"/>
                </a:solidFill>
              </a:rPr>
              <a:t>糯米類</a:t>
            </a:r>
            <a:endParaRPr lang="en-US" altLang="zh-TW" sz="2800" b="1" dirty="0" smtClean="0">
              <a:solidFill>
                <a:srgbClr val="C00000"/>
              </a:solidFill>
            </a:endParaRPr>
          </a:p>
          <a:p>
            <a:pPr>
              <a:buNone/>
            </a:pPr>
            <a:r>
              <a:rPr lang="zh-TW" altLang="zh-TW" sz="2800" b="1" dirty="0" smtClean="0"/>
              <a:t>鎮靜安眠藥忌</a:t>
            </a:r>
            <a:r>
              <a:rPr lang="zh-TW" altLang="zh-TW" sz="2800" b="1" dirty="0" smtClean="0">
                <a:solidFill>
                  <a:srgbClr val="C00000"/>
                </a:solidFill>
              </a:rPr>
              <a:t>服茶葉、咖啡</a:t>
            </a:r>
            <a:endParaRPr lang="en-US" altLang="zh-TW" sz="2800" b="1" dirty="0" smtClean="0">
              <a:solidFill>
                <a:srgbClr val="C00000"/>
              </a:solidFill>
            </a:endParaRPr>
          </a:p>
          <a:p>
            <a:pPr>
              <a:buNone/>
            </a:pPr>
            <a:r>
              <a:rPr lang="zh-TW" altLang="zh-TW" sz="2800" b="1" dirty="0" smtClean="0"/>
              <a:t>清熱涼血藥</a:t>
            </a:r>
            <a:r>
              <a:rPr lang="zh-TW" altLang="zh-TW" sz="2800" b="1" dirty="0" smtClean="0">
                <a:solidFill>
                  <a:srgbClr val="C00000"/>
                </a:solidFill>
              </a:rPr>
              <a:t>忌酒類 辣味 油炸燻烤食物</a:t>
            </a:r>
          </a:p>
          <a:p>
            <a:pPr>
              <a:buNone/>
            </a:pPr>
            <a:r>
              <a:rPr lang="zh-TW" altLang="zh-TW" sz="2800" b="1" dirty="0" smtClean="0"/>
              <a:t>滋陰藥</a:t>
            </a:r>
            <a:r>
              <a:rPr lang="zh-TW" altLang="zh-TW" sz="2800" b="1" dirty="0" smtClean="0">
                <a:solidFill>
                  <a:srgbClr val="C00000"/>
                </a:solidFill>
              </a:rPr>
              <a:t>忌辣味</a:t>
            </a:r>
            <a:endParaRPr lang="en-US" altLang="zh-TW" sz="2800" b="1" dirty="0" smtClean="0"/>
          </a:p>
          <a:p>
            <a:pPr>
              <a:buNone/>
            </a:pPr>
            <a:r>
              <a:rPr lang="zh-TW" altLang="zh-TW" sz="2800" b="1" dirty="0" smtClean="0"/>
              <a:t>解表、透疹藥</a:t>
            </a:r>
            <a:r>
              <a:rPr lang="zh-TW" altLang="zh-TW" sz="2800" b="1" dirty="0" smtClean="0">
                <a:solidFill>
                  <a:srgbClr val="C00000"/>
                </a:solidFill>
              </a:rPr>
              <a:t>忌酸味、收澀、生冷食物</a:t>
            </a:r>
          </a:p>
          <a:p>
            <a:endParaRPr lang="zh-TW"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3"/>
          <p:cNvSpPr>
            <a:spLocks noGrp="1"/>
          </p:cNvSpPr>
          <p:nvPr>
            <p:ph type="title"/>
          </p:nvPr>
        </p:nvSpPr>
        <p:spPr>
          <a:xfrm>
            <a:off x="2411760" y="332656"/>
            <a:ext cx="3816424" cy="720725"/>
          </a:xfrm>
        </p:spPr>
        <p:txBody>
          <a:bodyPr/>
          <a:lstStyle/>
          <a:p>
            <a:r>
              <a:rPr lang="zh-TW" altLang="en-US" dirty="0" smtClean="0"/>
              <a:t>大綱</a:t>
            </a:r>
            <a:endParaRPr lang="zh-TW" altLang="en-US" dirty="0"/>
          </a:p>
        </p:txBody>
      </p:sp>
      <p:sp>
        <p:nvSpPr>
          <p:cNvPr id="10" name="矩形 9"/>
          <p:cNvSpPr/>
          <p:nvPr/>
        </p:nvSpPr>
        <p:spPr>
          <a:xfrm>
            <a:off x="1619672" y="3068960"/>
            <a:ext cx="1440160" cy="1723549"/>
          </a:xfrm>
          <a:prstGeom prst="rect">
            <a:avLst/>
          </a:prstGeom>
        </p:spPr>
        <p:txBody>
          <a:bodyPr wrap="square">
            <a:spAutoFit/>
          </a:bodyPr>
          <a:lstStyle/>
          <a:p>
            <a:pPr eaLnBrk="1" hangingPunct="1"/>
            <a:endParaRPr lang="zh-TW" altLang="en-US" sz="2400" dirty="0" smtClean="0"/>
          </a:p>
          <a:p>
            <a:pPr eaLnBrk="1" hangingPunct="1">
              <a:buFont typeface="Arial" charset="0"/>
              <a:buNone/>
            </a:pPr>
            <a:endParaRPr lang="en-US" altLang="zh-TW" dirty="0" smtClean="0"/>
          </a:p>
          <a:p>
            <a:pPr eaLnBrk="1" hangingPunct="1">
              <a:buFont typeface="Arial" charset="0"/>
              <a:buNone/>
            </a:pPr>
            <a:endParaRPr lang="en-US" altLang="zh-TW" dirty="0" smtClean="0"/>
          </a:p>
          <a:p>
            <a:pPr eaLnBrk="1" hangingPunct="1">
              <a:buFont typeface="Arial" charset="0"/>
              <a:buNone/>
            </a:pPr>
            <a:r>
              <a:rPr lang="zh-TW" altLang="en-US" b="1" dirty="0" smtClean="0"/>
              <a:t>                    </a:t>
            </a:r>
            <a:endParaRPr lang="en-US" altLang="zh-TW" b="1" dirty="0" smtClean="0"/>
          </a:p>
          <a:p>
            <a:pPr eaLnBrk="1" hangingPunct="1">
              <a:buFont typeface="Arial" charset="0"/>
              <a:buNone/>
            </a:pPr>
            <a:r>
              <a:rPr lang="en-US" altLang="zh-TW" sz="1400" b="1" dirty="0" smtClean="0"/>
              <a:t>                  </a:t>
            </a:r>
            <a:r>
              <a:rPr lang="zh-TW" altLang="en-US" sz="1400" b="1" dirty="0" smtClean="0"/>
              <a:t>    </a:t>
            </a:r>
            <a:r>
              <a:rPr lang="en-US" altLang="zh-TW" sz="1400" b="1" dirty="0" smtClean="0"/>
              <a:t> </a:t>
            </a:r>
            <a:endParaRPr lang="zh-TW" altLang="en-US" sz="1400" b="1" dirty="0" smtClean="0"/>
          </a:p>
          <a:p>
            <a:pPr eaLnBrk="1" hangingPunct="1">
              <a:buFont typeface="Arial" charset="0"/>
              <a:buNone/>
            </a:pPr>
            <a:r>
              <a:rPr lang="en-US" altLang="zh-TW" sz="1400" dirty="0" smtClean="0"/>
              <a:t>          </a:t>
            </a:r>
            <a:endParaRPr lang="en-US" altLang="zh-TW" sz="1400" b="1" dirty="0" smtClean="0"/>
          </a:p>
        </p:txBody>
      </p:sp>
      <p:sp>
        <p:nvSpPr>
          <p:cNvPr id="12" name="文字方塊 11"/>
          <p:cNvSpPr txBox="1"/>
          <p:nvPr/>
        </p:nvSpPr>
        <p:spPr>
          <a:xfrm>
            <a:off x="539552" y="1052736"/>
            <a:ext cx="8064896" cy="55399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800" b="1" dirty="0" smtClean="0"/>
              <a:t>1.</a:t>
            </a:r>
            <a:r>
              <a:rPr lang="zh-TW" altLang="en-US" sz="2800" b="1" dirty="0" smtClean="0"/>
              <a:t>藥是治病草</a:t>
            </a:r>
            <a:endParaRPr lang="en-US" altLang="zh-TW" sz="2800" b="1" dirty="0" smtClean="0"/>
          </a:p>
          <a:p>
            <a:r>
              <a:rPr lang="en-US" altLang="zh-TW" sz="2800" b="1" dirty="0" smtClean="0"/>
              <a:t>2.</a:t>
            </a:r>
            <a:r>
              <a:rPr lang="zh-TW" altLang="en-US" sz="2800" b="1" dirty="0" smtClean="0"/>
              <a:t>中藥、生藥、青草藥的定義</a:t>
            </a:r>
            <a:endParaRPr lang="en-US" altLang="zh-TW" sz="2800" b="1" dirty="0" smtClean="0"/>
          </a:p>
          <a:p>
            <a:r>
              <a:rPr lang="en-US" altLang="zh-TW" sz="2800" b="1" dirty="0" smtClean="0"/>
              <a:t>3.</a:t>
            </a:r>
            <a:r>
              <a:rPr lang="zh-TW" altLang="en-US" sz="2800" b="1" dirty="0" smtClean="0"/>
              <a:t>認識中藥</a:t>
            </a:r>
            <a:endParaRPr lang="en-US" altLang="zh-TW" sz="2800" b="1" dirty="0" smtClean="0"/>
          </a:p>
          <a:p>
            <a:r>
              <a:rPr lang="zh-TW" altLang="en-US" sz="2800" b="1" dirty="0" smtClean="0"/>
              <a:t>一</a:t>
            </a:r>
            <a:r>
              <a:rPr lang="en-US" altLang="zh-TW" sz="2800" b="1" dirty="0" smtClean="0"/>
              <a:t>.</a:t>
            </a:r>
            <a:r>
              <a:rPr lang="zh-TW" altLang="en-US" sz="2800" b="1" dirty="0" smtClean="0"/>
              <a:t>炮製</a:t>
            </a:r>
            <a:endParaRPr lang="en-US" altLang="zh-TW" sz="2800" b="1" dirty="0" smtClean="0"/>
          </a:p>
          <a:p>
            <a:r>
              <a:rPr lang="zh-TW" altLang="en-US" sz="2800" b="1" dirty="0" smtClean="0"/>
              <a:t>二</a:t>
            </a:r>
            <a:r>
              <a:rPr lang="en-US" altLang="zh-TW" sz="2800" b="1" dirty="0" smtClean="0"/>
              <a:t>.</a:t>
            </a:r>
            <a:r>
              <a:rPr lang="zh-TW" altLang="en-US" sz="2800" b="1" dirty="0" smtClean="0"/>
              <a:t>飲片</a:t>
            </a:r>
            <a:endParaRPr lang="en-US" altLang="zh-TW" sz="2800" b="1" dirty="0" smtClean="0"/>
          </a:p>
          <a:p>
            <a:r>
              <a:rPr lang="zh-TW" altLang="en-US" sz="2800" b="1" dirty="0" smtClean="0"/>
              <a:t>三</a:t>
            </a:r>
            <a:r>
              <a:rPr lang="en-US" altLang="zh-TW" sz="2800" b="1" dirty="0" smtClean="0"/>
              <a:t>.</a:t>
            </a:r>
            <a:r>
              <a:rPr lang="zh-TW" altLang="en-US" sz="2800" b="1" dirty="0" smtClean="0"/>
              <a:t>藥性</a:t>
            </a:r>
            <a:r>
              <a:rPr lang="en-US" altLang="zh-TW" sz="2800" b="1" dirty="0" smtClean="0"/>
              <a:t>:</a:t>
            </a:r>
            <a:r>
              <a:rPr lang="zh-TW" altLang="en-US" sz="2800" b="1" dirty="0" smtClean="0"/>
              <a:t>五氣、七味</a:t>
            </a:r>
            <a:endParaRPr lang="en-US" altLang="zh-TW" sz="2800" b="1" dirty="0" smtClean="0"/>
          </a:p>
          <a:p>
            <a:r>
              <a:rPr lang="zh-TW" altLang="en-US" sz="2800" b="1" dirty="0" smtClean="0"/>
              <a:t>四</a:t>
            </a:r>
            <a:r>
              <a:rPr lang="en-US" altLang="zh-TW" sz="2800" b="1" dirty="0" smtClean="0"/>
              <a:t>.</a:t>
            </a:r>
            <a:r>
              <a:rPr lang="zh-TW" altLang="en-US" sz="2800" b="1" dirty="0" smtClean="0"/>
              <a:t>藥物的分類</a:t>
            </a:r>
            <a:endParaRPr lang="en-US" altLang="zh-TW" sz="2800" b="1" dirty="0" smtClean="0"/>
          </a:p>
          <a:p>
            <a:r>
              <a:rPr lang="en-US" altLang="zh-TW" sz="2800" b="1" dirty="0" smtClean="0"/>
              <a:t>4.</a:t>
            </a:r>
            <a:r>
              <a:rPr lang="zh-TW" altLang="en-US" sz="2800" b="1" dirty="0" smtClean="0"/>
              <a:t>方劑</a:t>
            </a:r>
            <a:endParaRPr lang="en-US" altLang="zh-TW" sz="2800" b="1" dirty="0" smtClean="0"/>
          </a:p>
          <a:p>
            <a:r>
              <a:rPr lang="zh-TW" altLang="en-US" sz="2800" b="1" dirty="0" smtClean="0"/>
              <a:t>一</a:t>
            </a:r>
            <a:r>
              <a:rPr lang="en-US" altLang="zh-TW" sz="2800" b="1" dirty="0" smtClean="0"/>
              <a:t>.</a:t>
            </a:r>
            <a:r>
              <a:rPr lang="zh-TW" altLang="en-US" sz="2800" b="1" dirty="0" smtClean="0"/>
              <a:t>方劑組成</a:t>
            </a:r>
            <a:endParaRPr lang="en-US" altLang="zh-TW" sz="2800" b="1" dirty="0" smtClean="0"/>
          </a:p>
          <a:p>
            <a:r>
              <a:rPr lang="zh-TW" altLang="en-US" sz="2800" b="1" dirty="0" smtClean="0"/>
              <a:t>二</a:t>
            </a:r>
            <a:r>
              <a:rPr lang="en-US" altLang="zh-TW" sz="2800" b="1" dirty="0" smtClean="0"/>
              <a:t>.</a:t>
            </a:r>
            <a:r>
              <a:rPr lang="zh-TW" altLang="en-US" sz="2800" b="1" dirty="0" smtClean="0"/>
              <a:t>方劑配伍</a:t>
            </a:r>
            <a:endParaRPr lang="en-US" altLang="zh-TW" sz="2800" b="1" dirty="0" smtClean="0"/>
          </a:p>
          <a:p>
            <a:r>
              <a:rPr lang="en-US" altLang="zh-TW" sz="2800" b="1" dirty="0" smtClean="0"/>
              <a:t>5.</a:t>
            </a:r>
            <a:r>
              <a:rPr lang="zh-TW" altLang="en-US" sz="2800" b="1" dirty="0" smtClean="0"/>
              <a:t>禁忌</a:t>
            </a:r>
            <a:endParaRPr lang="en-US" altLang="zh-TW" sz="2800" b="1" dirty="0" smtClean="0"/>
          </a:p>
          <a:p>
            <a:endParaRPr lang="en-US" altLang="zh-TW" sz="2800" b="1" dirty="0" smtClean="0"/>
          </a:p>
          <a:p>
            <a:endParaRPr lang="zh-TW" altLang="en-US" dirty="0"/>
          </a:p>
        </p:txBody>
      </p:sp>
      <p:pic>
        <p:nvPicPr>
          <p:cNvPr id="7" name="Picture 3" descr="C:\Users\蔡宗耀\Pictures\中藥材照片201289\中藥材+尺規\韓國水蔘-3(數位).JPG"/>
          <p:cNvPicPr>
            <a:picLocks noChangeAspect="1" noChangeArrowheads="1"/>
          </p:cNvPicPr>
          <p:nvPr/>
        </p:nvPicPr>
        <p:blipFill>
          <a:blip r:embed="rId2" cstate="print"/>
          <a:srcRect/>
          <a:stretch>
            <a:fillRect/>
          </a:stretch>
        </p:blipFill>
        <p:spPr bwMode="auto">
          <a:xfrm>
            <a:off x="5364087" y="2204864"/>
            <a:ext cx="2922435" cy="38884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p:txBody>
          <a:bodyPr/>
          <a:lstStyle/>
          <a:p>
            <a:pPr eaLnBrk="1" hangingPunct="1"/>
            <a:r>
              <a:rPr lang="zh-TW" altLang="en-US" smtClean="0"/>
              <a:t>藥膳、藥膳，處處可見</a:t>
            </a:r>
            <a:endParaRPr lang="zh-TW" altLang="zh-TW" smtClean="0"/>
          </a:p>
        </p:txBody>
      </p:sp>
      <p:sp>
        <p:nvSpPr>
          <p:cNvPr id="24579" name="Rectangle 1027"/>
          <p:cNvSpPr>
            <a:spLocks noGrp="1" noChangeArrowheads="1"/>
          </p:cNvSpPr>
          <p:nvPr>
            <p:ph type="body" idx="4294967295"/>
          </p:nvPr>
        </p:nvSpPr>
        <p:spPr/>
        <p:txBody>
          <a:bodyPr/>
          <a:lstStyle/>
          <a:p>
            <a:pPr eaLnBrk="1" hangingPunct="1"/>
            <a:r>
              <a:rPr lang="zh-TW" altLang="zh-TW" smtClean="0"/>
              <a:t>台灣受傳統「藥食同源」及「藥食文化」的影響，中藥是民眾日常習慣使用的藥食兼用的材料，所以坊間常見</a:t>
            </a:r>
            <a:r>
              <a:rPr lang="zh-TW" altLang="zh-TW" b="1" smtClean="0"/>
              <a:t>四神湯、四物湯、薑母鴨、藥燉排骨</a:t>
            </a:r>
            <a:r>
              <a:rPr lang="zh-TW" altLang="zh-TW" smtClean="0"/>
              <a:t>等膳食。</a:t>
            </a:r>
          </a:p>
        </p:txBody>
      </p:sp>
      <p:pic>
        <p:nvPicPr>
          <p:cNvPr id="24580" name="圖片 4" descr="四神湯2.jpg"/>
          <p:cNvPicPr>
            <a:picLocks noChangeAspect="1"/>
          </p:cNvPicPr>
          <p:nvPr/>
        </p:nvPicPr>
        <p:blipFill>
          <a:blip r:embed="rId3" cstate="print"/>
          <a:srcRect/>
          <a:stretch>
            <a:fillRect/>
          </a:stretch>
        </p:blipFill>
        <p:spPr bwMode="auto">
          <a:xfrm>
            <a:off x="250825" y="3500438"/>
            <a:ext cx="2500313" cy="1858962"/>
          </a:xfrm>
          <a:prstGeom prst="rect">
            <a:avLst/>
          </a:prstGeom>
          <a:noFill/>
          <a:ln w="9525">
            <a:noFill/>
            <a:miter lim="800000"/>
            <a:headEnd/>
            <a:tailEnd/>
          </a:ln>
        </p:spPr>
      </p:pic>
      <p:pic>
        <p:nvPicPr>
          <p:cNvPr id="24581" name="圖片 5" descr="薑母鴨1.jpg"/>
          <p:cNvPicPr>
            <a:picLocks noChangeAspect="1"/>
          </p:cNvPicPr>
          <p:nvPr/>
        </p:nvPicPr>
        <p:blipFill>
          <a:blip r:embed="rId4" cstate="print"/>
          <a:srcRect/>
          <a:stretch>
            <a:fillRect/>
          </a:stretch>
        </p:blipFill>
        <p:spPr bwMode="auto">
          <a:xfrm>
            <a:off x="4643438" y="3573463"/>
            <a:ext cx="2349500" cy="1785937"/>
          </a:xfrm>
          <a:prstGeom prst="rect">
            <a:avLst/>
          </a:prstGeom>
          <a:noFill/>
          <a:ln w="9525">
            <a:noFill/>
            <a:miter lim="800000"/>
            <a:headEnd/>
            <a:tailEnd/>
          </a:ln>
        </p:spPr>
      </p:pic>
      <p:pic>
        <p:nvPicPr>
          <p:cNvPr id="24582" name="圖片 6" descr="藥燉排骨.jpg"/>
          <p:cNvPicPr>
            <a:picLocks noChangeAspect="1"/>
          </p:cNvPicPr>
          <p:nvPr/>
        </p:nvPicPr>
        <p:blipFill>
          <a:blip r:embed="rId5" cstate="print"/>
          <a:srcRect/>
          <a:stretch>
            <a:fillRect/>
          </a:stretch>
        </p:blipFill>
        <p:spPr bwMode="auto">
          <a:xfrm>
            <a:off x="6659563" y="3573463"/>
            <a:ext cx="2071687" cy="1785937"/>
          </a:xfrm>
          <a:prstGeom prst="rect">
            <a:avLst/>
          </a:prstGeom>
          <a:noFill/>
          <a:ln w="9525">
            <a:noFill/>
            <a:miter lim="800000"/>
            <a:headEnd/>
            <a:tailEnd/>
          </a:ln>
        </p:spPr>
      </p:pic>
      <p:pic>
        <p:nvPicPr>
          <p:cNvPr id="24583" name="圖片 7" descr="四物湯.jpg"/>
          <p:cNvPicPr>
            <a:picLocks noChangeAspect="1"/>
          </p:cNvPicPr>
          <p:nvPr/>
        </p:nvPicPr>
        <p:blipFill>
          <a:blip r:embed="rId6" cstate="print"/>
          <a:srcRect/>
          <a:stretch>
            <a:fillRect/>
          </a:stretch>
        </p:blipFill>
        <p:spPr bwMode="auto">
          <a:xfrm>
            <a:off x="2700338" y="3573463"/>
            <a:ext cx="1976437" cy="1785937"/>
          </a:xfrm>
          <a:prstGeom prst="rect">
            <a:avLst/>
          </a:prstGeom>
          <a:noFill/>
          <a:ln w="9525">
            <a:noFill/>
            <a:miter lim="800000"/>
            <a:headEnd/>
            <a:tailEnd/>
          </a:ln>
        </p:spPr>
      </p:pic>
      <p:sp>
        <p:nvSpPr>
          <p:cNvPr id="120839" name="文字方塊 8"/>
          <p:cNvSpPr txBox="1">
            <a:spLocks noChangeArrowheads="1"/>
          </p:cNvSpPr>
          <p:nvPr/>
        </p:nvSpPr>
        <p:spPr bwMode="auto">
          <a:xfrm>
            <a:off x="1000125" y="5630863"/>
            <a:ext cx="7429500" cy="1076325"/>
          </a:xfrm>
          <a:prstGeom prst="rect">
            <a:avLst/>
          </a:prstGeom>
          <a:solidFill>
            <a:srgbClr val="FFFF00"/>
          </a:solidFill>
          <a:ln w="9525">
            <a:solidFill>
              <a:srgbClr val="FF0000"/>
            </a:solidFill>
            <a:miter lim="800000"/>
            <a:headEnd/>
            <a:tailEnd/>
          </a:ln>
        </p:spPr>
        <p:txBody>
          <a:bodyPr>
            <a:spAutoFit/>
          </a:bodyPr>
          <a:lstStyle/>
          <a:p>
            <a:pPr algn="ctr"/>
            <a:r>
              <a:rPr lang="zh-TW" altLang="en-US" sz="3200" b="1">
                <a:solidFill>
                  <a:schemeClr val="hlink"/>
                </a:solidFill>
                <a:latin typeface="標楷體" pitchFamily="65" charset="-120"/>
                <a:ea typeface="標楷體" pitchFamily="65" charset="-120"/>
              </a:rPr>
              <a:t>您的身體狀況</a:t>
            </a:r>
            <a:r>
              <a:rPr lang="en-US" altLang="zh-TW" sz="3200" b="1">
                <a:solidFill>
                  <a:schemeClr val="hlink"/>
                </a:solidFill>
                <a:latin typeface="標楷體" pitchFamily="65" charset="-120"/>
                <a:ea typeface="標楷體" pitchFamily="65" charset="-120"/>
              </a:rPr>
              <a:t>(</a:t>
            </a:r>
            <a:r>
              <a:rPr lang="zh-TW" altLang="en-US" sz="3200" b="1">
                <a:solidFill>
                  <a:schemeClr val="hlink"/>
                </a:solidFill>
                <a:latin typeface="標楷體" pitchFamily="65" charset="-120"/>
                <a:ea typeface="標楷體" pitchFamily="65" charset="-120"/>
              </a:rPr>
              <a:t>體質</a:t>
            </a:r>
            <a:r>
              <a:rPr lang="en-US" altLang="zh-TW" sz="3200" b="1">
                <a:solidFill>
                  <a:schemeClr val="hlink"/>
                </a:solidFill>
                <a:latin typeface="標楷體" pitchFamily="65" charset="-120"/>
                <a:ea typeface="標楷體" pitchFamily="65" charset="-120"/>
              </a:rPr>
              <a:t>)</a:t>
            </a:r>
            <a:r>
              <a:rPr lang="zh-TW" altLang="en-US" sz="3200" b="1">
                <a:solidFill>
                  <a:schemeClr val="hlink"/>
                </a:solidFill>
                <a:latin typeface="標楷體" pitchFamily="65" charset="-120"/>
                <a:ea typeface="標楷體" pitchFamily="65" charset="-120"/>
              </a:rPr>
              <a:t>，適合哪一種藥膳？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083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4"/>
          <p:cNvSpPr>
            <a:spLocks noGrp="1"/>
          </p:cNvSpPr>
          <p:nvPr>
            <p:ph type="ctrTitle" idx="4294967295"/>
          </p:nvPr>
        </p:nvSpPr>
        <p:spPr>
          <a:xfrm>
            <a:off x="539552" y="476672"/>
            <a:ext cx="7990656" cy="3024336"/>
          </a:xfrm>
        </p:spPr>
        <p:txBody>
          <a:bodyPr/>
          <a:lstStyle/>
          <a:p>
            <a:pPr algn="l" eaLnBrk="1" hangingPunct="1"/>
            <a:r>
              <a:rPr lang="en-US" altLang="zh-TW" sz="4800" b="1" dirty="0" smtClean="0"/>
              <a:t>『</a:t>
            </a:r>
            <a:r>
              <a:rPr lang="zh-TW" altLang="en-US" sz="4800" b="1" dirty="0" smtClean="0"/>
              <a:t>藥膳</a:t>
            </a:r>
            <a:r>
              <a:rPr lang="en-US" altLang="zh-TW" sz="4800" b="1" dirty="0" smtClean="0"/>
              <a:t>』</a:t>
            </a:r>
            <a:r>
              <a:rPr lang="zh-TW" altLang="en-US" sz="4800" b="1" dirty="0" smtClean="0"/>
              <a:t>是食材結合中草藥烹</a:t>
            </a:r>
            <a:r>
              <a:rPr lang="en-US" altLang="zh-TW" sz="4800" b="1" dirty="0" smtClean="0"/>
              <a:t>(</a:t>
            </a:r>
            <a:r>
              <a:rPr lang="zh-TW" altLang="en-US" sz="4800" b="1" dirty="0" smtClean="0"/>
              <a:t>燉</a:t>
            </a:r>
            <a:r>
              <a:rPr lang="en-US" altLang="zh-TW" sz="4800" b="1" dirty="0" smtClean="0"/>
              <a:t>)</a:t>
            </a:r>
            <a:r>
              <a:rPr lang="zh-TW" altLang="en-US" sz="4800" b="1" dirty="0" smtClean="0"/>
              <a:t>煮，仍保有</a:t>
            </a:r>
            <a:r>
              <a:rPr lang="zh-TW" altLang="en-US" sz="4800" b="1" dirty="0" smtClean="0">
                <a:solidFill>
                  <a:srgbClr val="FF3300"/>
                </a:solidFill>
              </a:rPr>
              <a:t>溫、熱、寒、涼、平</a:t>
            </a:r>
            <a:r>
              <a:rPr lang="zh-TW" altLang="en-US" sz="4800" b="1" dirty="0" smtClean="0"/>
              <a:t>的藥性。</a:t>
            </a:r>
          </a:p>
        </p:txBody>
      </p:sp>
      <p:sp>
        <p:nvSpPr>
          <p:cNvPr id="25603" name="副標題 5"/>
          <p:cNvSpPr>
            <a:spLocks noGrp="1"/>
          </p:cNvSpPr>
          <p:nvPr>
            <p:ph type="subTitle" idx="4294967295"/>
          </p:nvPr>
        </p:nvSpPr>
        <p:spPr>
          <a:xfrm flipH="1">
            <a:off x="-69850" y="5013325"/>
            <a:ext cx="69850" cy="71438"/>
          </a:xfrm>
          <a:solidFill>
            <a:srgbClr val="FFFF00"/>
          </a:solidFill>
          <a:ln>
            <a:solidFill>
              <a:srgbClr val="FF0000"/>
            </a:solidFill>
          </a:ln>
        </p:spPr>
        <p:txBody>
          <a:bodyPr/>
          <a:lstStyle/>
          <a:p>
            <a:pPr marL="0" indent="0" eaLnBrk="1" hangingPunct="1">
              <a:buFont typeface="Arial" pitchFamily="34" charset="0"/>
              <a:buNone/>
            </a:pPr>
            <a:endParaRPr lang="en-US" altLang="zh-TW" smtClean="0"/>
          </a:p>
        </p:txBody>
      </p:sp>
      <p:sp>
        <p:nvSpPr>
          <p:cNvPr id="4" name="投影片編號版面配置區 3"/>
          <p:cNvSpPr txBox="1">
            <a:spLocks noGrp="1"/>
          </p:cNvSpPr>
          <p:nvPr/>
        </p:nvSpPr>
        <p:spPr>
          <a:xfrm>
            <a:off x="6804025" y="6356350"/>
            <a:ext cx="2133600" cy="365125"/>
          </a:xfrm>
          <a:prstGeom prst="rect">
            <a:avLst/>
          </a:prstGeom>
          <a:noFill/>
        </p:spPr>
        <p:txBody>
          <a:bodyPr anchor="ctr"/>
          <a:lstStyle/>
          <a:p>
            <a:pPr algn="r" fontAlgn="auto">
              <a:spcBef>
                <a:spcPts val="0"/>
              </a:spcBef>
              <a:spcAft>
                <a:spcPts val="0"/>
              </a:spcAft>
              <a:defRPr/>
            </a:pPr>
            <a:fld id="{7FF8E3A5-39E3-439A-B8B3-AC04B3B4D54E}" type="slidenum">
              <a:rPr kumimoji="0" lang="zh-TW" altLang="en-US" sz="1200">
                <a:latin typeface="+mn-lt"/>
                <a:ea typeface="+mn-ea"/>
              </a:rPr>
              <a:pPr algn="r" fontAlgn="auto">
                <a:spcBef>
                  <a:spcPts val="0"/>
                </a:spcBef>
                <a:spcAft>
                  <a:spcPts val="0"/>
                </a:spcAft>
                <a:defRPr/>
              </a:pPr>
              <a:t>21</a:t>
            </a:fld>
            <a:endParaRPr kumimoji="0" lang="zh-TW" altLang="en-US" sz="1200">
              <a:latin typeface="+mn-lt"/>
              <a:ea typeface="+mn-ea"/>
            </a:endParaRPr>
          </a:p>
        </p:txBody>
      </p:sp>
      <p:sp>
        <p:nvSpPr>
          <p:cNvPr id="25605" name="副標題 5"/>
          <p:cNvSpPr txBox="1">
            <a:spLocks/>
          </p:cNvSpPr>
          <p:nvPr/>
        </p:nvSpPr>
        <p:spPr bwMode="auto">
          <a:xfrm>
            <a:off x="827088" y="5805488"/>
            <a:ext cx="7500937" cy="566737"/>
          </a:xfrm>
          <a:prstGeom prst="rect">
            <a:avLst/>
          </a:prstGeom>
          <a:noFill/>
          <a:ln w="9525">
            <a:noFill/>
            <a:miter lim="800000"/>
            <a:headEnd/>
            <a:tailEnd/>
          </a:ln>
        </p:spPr>
        <p:txBody>
          <a:bodyPr/>
          <a:lstStyle/>
          <a:p>
            <a:pPr algn="ctr">
              <a:spcBef>
                <a:spcPct val="20000"/>
              </a:spcBef>
              <a:buFont typeface="Arial" pitchFamily="34" charset="0"/>
              <a:buNone/>
            </a:pPr>
            <a:endParaRPr kumimoji="0" lang="zh-TW" altLang="en-US" sz="3200" b="1">
              <a:latin typeface="Times New Roman" pitchFamily="18" charset="0"/>
              <a:ea typeface="標楷體" pitchFamily="65" charset="-120"/>
            </a:endParaRPr>
          </a:p>
        </p:txBody>
      </p:sp>
      <p:sp>
        <p:nvSpPr>
          <p:cNvPr id="6" name="矩形 5"/>
          <p:cNvSpPr/>
          <p:nvPr/>
        </p:nvSpPr>
        <p:spPr>
          <a:xfrm>
            <a:off x="323528" y="3645024"/>
            <a:ext cx="8496944" cy="1938992"/>
          </a:xfrm>
          <a:prstGeom prst="rect">
            <a:avLst/>
          </a:prstGeom>
        </p:spPr>
        <p:txBody>
          <a:bodyPr wrap="square">
            <a:spAutoFit/>
          </a:bodyPr>
          <a:lstStyle/>
          <a:p>
            <a:pPr eaLnBrk="1" hangingPunct="1"/>
            <a:r>
              <a:rPr lang="en-US" altLang="zh-TW" sz="4000" b="1" dirty="0" smtClean="0">
                <a:solidFill>
                  <a:srgbClr val="C00000"/>
                </a:solidFill>
                <a:latin typeface="標楷體" pitchFamily="65" charset="-120"/>
                <a:ea typeface="標楷體" pitchFamily="65" charset="-120"/>
              </a:rPr>
              <a:t>『</a:t>
            </a:r>
            <a:r>
              <a:rPr lang="zh-TW" altLang="en-US" sz="4000" b="1" dirty="0" smtClean="0">
                <a:solidFill>
                  <a:srgbClr val="C00000"/>
                </a:solidFill>
                <a:latin typeface="標楷體" pitchFamily="65" charset="-120"/>
                <a:ea typeface="標楷體" pitchFamily="65" charset="-120"/>
              </a:rPr>
              <a:t>藥膳</a:t>
            </a:r>
            <a:r>
              <a:rPr lang="en-US" altLang="zh-TW" sz="4000" b="1" dirty="0" smtClean="0">
                <a:solidFill>
                  <a:srgbClr val="C00000"/>
                </a:solidFill>
                <a:latin typeface="標楷體" pitchFamily="65" charset="-120"/>
                <a:ea typeface="標楷體" pitchFamily="65" charset="-120"/>
              </a:rPr>
              <a:t>』</a:t>
            </a:r>
            <a:r>
              <a:rPr lang="zh-TW" altLang="en-US" sz="4000" b="1" dirty="0" smtClean="0">
                <a:solidFill>
                  <a:srgbClr val="002060"/>
                </a:solidFill>
                <a:latin typeface="標楷體" pitchFamily="65" charset="-120"/>
                <a:ea typeface="標楷體" pitchFamily="65" charset="-120"/>
              </a:rPr>
              <a:t>的中</a:t>
            </a:r>
            <a:r>
              <a:rPr lang="en-US" altLang="zh-TW" sz="4000" b="1" dirty="0" smtClean="0">
                <a:solidFill>
                  <a:srgbClr val="002060"/>
                </a:solidFill>
                <a:latin typeface="標楷體" pitchFamily="65" charset="-120"/>
                <a:ea typeface="標楷體" pitchFamily="65" charset="-120"/>
              </a:rPr>
              <a:t>(</a:t>
            </a:r>
            <a:r>
              <a:rPr lang="zh-TW" altLang="en-US" sz="4000" b="1" dirty="0" smtClean="0">
                <a:solidFill>
                  <a:srgbClr val="002060"/>
                </a:solidFill>
                <a:latin typeface="標楷體" pitchFamily="65" charset="-120"/>
                <a:ea typeface="標楷體" pitchFamily="65" charset="-120"/>
              </a:rPr>
              <a:t>草</a:t>
            </a:r>
            <a:r>
              <a:rPr lang="en-US" altLang="zh-TW" sz="4000" b="1" dirty="0" smtClean="0">
                <a:solidFill>
                  <a:srgbClr val="002060"/>
                </a:solidFill>
                <a:latin typeface="標楷體" pitchFamily="65" charset="-120"/>
                <a:ea typeface="標楷體" pitchFamily="65" charset="-120"/>
              </a:rPr>
              <a:t>)</a:t>
            </a:r>
            <a:r>
              <a:rPr lang="zh-TW" altLang="en-US" sz="4000" b="1" dirty="0" smtClean="0">
                <a:solidFill>
                  <a:srgbClr val="002060"/>
                </a:solidFill>
                <a:latin typeface="標楷體" pitchFamily="65" charset="-120"/>
                <a:ea typeface="標楷體" pitchFamily="65" charset="-120"/>
              </a:rPr>
              <a:t>藥也是藥，同樣有它特別的藥性、療效及禁忌，要依照醫藥人員的指導正確使用才安全。</a:t>
            </a:r>
            <a:endParaRPr lang="en-US" altLang="zh-TW" sz="4000" b="1" dirty="0" smtClean="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0" y="332656"/>
            <a:ext cx="8642350" cy="1143000"/>
          </a:xfrm>
        </p:spPr>
        <p:txBody>
          <a:bodyPr>
            <a:normAutofit fontScale="90000"/>
          </a:bodyPr>
          <a:lstStyle/>
          <a:p>
            <a:pPr algn="ctr" eaLnBrk="1" hangingPunct="1"/>
            <a:r>
              <a:rPr lang="zh-TW" altLang="en-US" b="1" dirty="0" smtClean="0"/>
              <a:t>中醫藥正確用藥核心能力</a:t>
            </a:r>
            <a:r>
              <a:rPr lang="zh-TW" altLang="en-US" dirty="0" smtClean="0"/>
              <a:t/>
            </a:r>
            <a:br>
              <a:rPr lang="zh-TW" altLang="en-US" dirty="0" smtClean="0"/>
            </a:br>
            <a:endParaRPr lang="zh-TW" altLang="en-US" dirty="0" smtClean="0"/>
          </a:p>
        </p:txBody>
      </p:sp>
      <p:sp>
        <p:nvSpPr>
          <p:cNvPr id="9219" name="內容版面配置區 2"/>
          <p:cNvSpPr>
            <a:spLocks noGrp="1"/>
          </p:cNvSpPr>
          <p:nvPr>
            <p:ph idx="1"/>
          </p:nvPr>
        </p:nvSpPr>
        <p:spPr>
          <a:xfrm>
            <a:off x="0" y="1052736"/>
            <a:ext cx="9144000" cy="388843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defRPr/>
            </a:pPr>
            <a:r>
              <a:rPr lang="zh-TW" altLang="en-US" sz="3600" b="1" dirty="0" smtClean="0">
                <a:solidFill>
                  <a:srgbClr val="0000CC"/>
                </a:solidFill>
              </a:rPr>
              <a:t>        能力一</a:t>
            </a:r>
            <a:r>
              <a:rPr lang="zh-TW" altLang="en-US" sz="3600" b="1" dirty="0" smtClean="0"/>
              <a:t> </a:t>
            </a:r>
            <a:r>
              <a:rPr lang="en-US" sz="3600" b="1" dirty="0" smtClean="0"/>
              <a:t>(</a:t>
            </a:r>
            <a:r>
              <a:rPr lang="zh-TW" altLang="en-US" sz="3600" b="1" dirty="0" smtClean="0">
                <a:solidFill>
                  <a:srgbClr val="FF0000"/>
                </a:solidFill>
              </a:rPr>
              <a:t>停</a:t>
            </a:r>
            <a:r>
              <a:rPr lang="en-US" sz="3600" b="1" dirty="0" smtClean="0"/>
              <a:t>)</a:t>
            </a:r>
            <a:r>
              <a:rPr lang="zh-TW" altLang="en-US" sz="3600" b="1" dirty="0" smtClean="0">
                <a:solidFill>
                  <a:srgbClr val="0000CC"/>
                </a:solidFill>
              </a:rPr>
              <a:t>止不當看病、購藥及用藥行為</a:t>
            </a:r>
            <a:endParaRPr lang="en-US" altLang="zh-TW" sz="3600" b="1" dirty="0" smtClean="0">
              <a:solidFill>
                <a:srgbClr val="0000CC"/>
              </a:solidFill>
            </a:endParaRPr>
          </a:p>
          <a:p>
            <a:pPr>
              <a:buNone/>
            </a:pPr>
            <a:r>
              <a:rPr lang="zh-TW" altLang="en-US" sz="2400" b="1" dirty="0" smtClean="0"/>
              <a:t>不隨意購服來路不明藥品，停止「病急亂投醫」的作法，為了自己的健康，有病看中醫用中藥時應找專業中醫師、藥師。</a:t>
            </a:r>
          </a:p>
          <a:p>
            <a:pPr>
              <a:buNone/>
            </a:pPr>
            <a:r>
              <a:rPr lang="zh-TW" altLang="en-US" sz="2400" b="1" dirty="0" smtClean="0"/>
              <a:t>堅持用藥五不原則－「不聽、不信、不買、不吃、不推薦」。</a:t>
            </a:r>
          </a:p>
          <a:p>
            <a:pPr indent="101600">
              <a:buFontTx/>
              <a:buNone/>
              <a:defRPr/>
            </a:pPr>
            <a:r>
              <a:rPr lang="en-US" sz="2400" b="1" dirty="0" smtClean="0">
                <a:solidFill>
                  <a:srgbClr val="7030A0"/>
                </a:solidFill>
                <a:latin typeface="+mn-ea"/>
              </a:rPr>
              <a:t>1.</a:t>
            </a:r>
            <a:r>
              <a:rPr lang="zh-TW" altLang="en-US" sz="2800" b="1" dirty="0" smtClean="0">
                <a:solidFill>
                  <a:srgbClr val="7030A0"/>
                </a:solidFill>
                <a:latin typeface="+mn-ea"/>
              </a:rPr>
              <a:t>不聽地下電台或其他不當藥品廣告。</a:t>
            </a:r>
          </a:p>
          <a:p>
            <a:pPr indent="101600">
              <a:buFontTx/>
              <a:buNone/>
              <a:defRPr/>
            </a:pPr>
            <a:r>
              <a:rPr lang="en-US" sz="2800" b="1" dirty="0" smtClean="0">
                <a:solidFill>
                  <a:srgbClr val="7030A0"/>
                </a:solidFill>
                <a:latin typeface="+mn-ea"/>
              </a:rPr>
              <a:t>2.</a:t>
            </a:r>
            <a:r>
              <a:rPr lang="zh-TW" altLang="en-US" sz="2800" b="1" dirty="0" smtClean="0">
                <a:solidFill>
                  <a:srgbClr val="7030A0"/>
                </a:solidFill>
                <a:latin typeface="+mn-ea"/>
              </a:rPr>
              <a:t>不信神奇療效的藥品。</a:t>
            </a:r>
          </a:p>
          <a:p>
            <a:pPr indent="101600">
              <a:buFontTx/>
              <a:buNone/>
              <a:defRPr/>
            </a:pPr>
            <a:r>
              <a:rPr lang="en-US" sz="2800" b="1" dirty="0" smtClean="0">
                <a:solidFill>
                  <a:srgbClr val="7030A0"/>
                </a:solidFill>
                <a:latin typeface="+mn-ea"/>
              </a:rPr>
              <a:t>3.</a:t>
            </a:r>
            <a:r>
              <a:rPr lang="zh-TW" altLang="en-US" sz="2800" b="1" dirty="0" smtClean="0">
                <a:solidFill>
                  <a:srgbClr val="7030A0"/>
                </a:solidFill>
                <a:latin typeface="+mn-ea"/>
              </a:rPr>
              <a:t>不買來路不明的藥品。</a:t>
            </a:r>
          </a:p>
          <a:p>
            <a:pPr indent="101600">
              <a:buFontTx/>
              <a:buNone/>
              <a:defRPr/>
            </a:pPr>
            <a:r>
              <a:rPr lang="en-US" sz="2800" b="1" dirty="0" smtClean="0">
                <a:solidFill>
                  <a:srgbClr val="7030A0"/>
                </a:solidFill>
                <a:latin typeface="+mn-ea"/>
              </a:rPr>
              <a:t>4.</a:t>
            </a:r>
            <a:r>
              <a:rPr lang="zh-TW" altLang="en-US" sz="2800" b="1" dirty="0" smtClean="0">
                <a:solidFill>
                  <a:srgbClr val="7030A0"/>
                </a:solidFill>
                <a:latin typeface="+mn-ea"/>
              </a:rPr>
              <a:t>不吃來路不明的藥品。</a:t>
            </a:r>
          </a:p>
          <a:p>
            <a:pPr indent="101600">
              <a:buFontTx/>
              <a:buNone/>
              <a:defRPr/>
            </a:pPr>
            <a:r>
              <a:rPr lang="en-US" sz="2800" b="1" dirty="0" smtClean="0">
                <a:solidFill>
                  <a:srgbClr val="7030A0"/>
                </a:solidFill>
                <a:latin typeface="+mn-ea"/>
              </a:rPr>
              <a:t>5.</a:t>
            </a:r>
            <a:r>
              <a:rPr lang="zh-TW" altLang="en-US" sz="2800" b="1" dirty="0" smtClean="0">
                <a:solidFill>
                  <a:srgbClr val="7030A0"/>
                </a:solidFill>
                <a:latin typeface="+mn-ea"/>
              </a:rPr>
              <a:t>不推薦藥品給其他人。</a:t>
            </a:r>
          </a:p>
        </p:txBody>
      </p:sp>
      <p:sp>
        <p:nvSpPr>
          <p:cNvPr id="5" name="禁止標誌 4"/>
          <p:cNvSpPr/>
          <p:nvPr/>
        </p:nvSpPr>
        <p:spPr>
          <a:xfrm>
            <a:off x="323528" y="5085184"/>
            <a:ext cx="1296987" cy="1368425"/>
          </a:xfrm>
          <a:prstGeom prst="noSmoking">
            <a:avLst>
              <a:gd name="adj" fmla="val 14473"/>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5400" b="1" dirty="0">
                <a:solidFill>
                  <a:schemeClr val="tx1"/>
                </a:solidFill>
              </a:rPr>
              <a:t>聽</a:t>
            </a:r>
          </a:p>
        </p:txBody>
      </p:sp>
      <p:sp>
        <p:nvSpPr>
          <p:cNvPr id="6" name="禁止標誌 5"/>
          <p:cNvSpPr/>
          <p:nvPr/>
        </p:nvSpPr>
        <p:spPr>
          <a:xfrm>
            <a:off x="2123728" y="5157192"/>
            <a:ext cx="1296987" cy="1368797"/>
          </a:xfrm>
          <a:prstGeom prst="noSmoking">
            <a:avLst>
              <a:gd name="adj" fmla="val 14473"/>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5400" b="1" dirty="0">
                <a:solidFill>
                  <a:schemeClr val="tx1"/>
                </a:solidFill>
              </a:rPr>
              <a:t>信</a:t>
            </a:r>
          </a:p>
        </p:txBody>
      </p:sp>
      <p:sp>
        <p:nvSpPr>
          <p:cNvPr id="7" name="禁止標誌 6"/>
          <p:cNvSpPr/>
          <p:nvPr/>
        </p:nvSpPr>
        <p:spPr>
          <a:xfrm>
            <a:off x="3923928" y="5157192"/>
            <a:ext cx="1296987" cy="1368425"/>
          </a:xfrm>
          <a:prstGeom prst="noSmoking">
            <a:avLst>
              <a:gd name="adj" fmla="val 14473"/>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5400" b="1" dirty="0">
                <a:solidFill>
                  <a:schemeClr val="tx1"/>
                </a:solidFill>
              </a:rPr>
              <a:t>買</a:t>
            </a:r>
          </a:p>
        </p:txBody>
      </p:sp>
      <p:sp>
        <p:nvSpPr>
          <p:cNvPr id="8" name="禁止標誌 7"/>
          <p:cNvSpPr/>
          <p:nvPr/>
        </p:nvSpPr>
        <p:spPr>
          <a:xfrm>
            <a:off x="5580112" y="5157192"/>
            <a:ext cx="1296987" cy="1368425"/>
          </a:xfrm>
          <a:prstGeom prst="noSmoking">
            <a:avLst>
              <a:gd name="adj" fmla="val 14473"/>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5400" b="1" dirty="0">
                <a:solidFill>
                  <a:schemeClr val="tx1"/>
                </a:solidFill>
              </a:rPr>
              <a:t>吃</a:t>
            </a:r>
          </a:p>
        </p:txBody>
      </p:sp>
      <p:sp>
        <p:nvSpPr>
          <p:cNvPr id="9" name="禁止標誌 8"/>
          <p:cNvSpPr/>
          <p:nvPr/>
        </p:nvSpPr>
        <p:spPr>
          <a:xfrm>
            <a:off x="7380312" y="5157192"/>
            <a:ext cx="1296987" cy="1368425"/>
          </a:xfrm>
          <a:prstGeom prst="noSmoking">
            <a:avLst>
              <a:gd name="adj" fmla="val 14473"/>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0" lang="zh-TW" altLang="zh-TW" sz="4800" b="1" dirty="0" smtClean="0">
                <a:solidFill>
                  <a:schemeClr val="tx1"/>
                </a:solidFill>
                <a:latin typeface="Calibri" pitchFamily="34" charset="0"/>
              </a:rPr>
              <a:t>推薦</a:t>
            </a:r>
            <a:endParaRPr kumimoji="0" lang="zh-TW" altLang="en-US" sz="4800" b="1" dirty="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矩形 3"/>
          <p:cNvSpPr/>
          <p:nvPr/>
        </p:nvSpPr>
        <p:spPr>
          <a:xfrm>
            <a:off x="0" y="1340768"/>
            <a:ext cx="91440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zh-TW" altLang="en-US" sz="3600" b="1" dirty="0" smtClean="0">
                <a:solidFill>
                  <a:srgbClr val="0000CC"/>
                </a:solidFill>
              </a:rPr>
              <a:t>              能力</a:t>
            </a:r>
            <a:r>
              <a:rPr lang="zh-TW" altLang="en-US" sz="3600" b="1" dirty="0">
                <a:solidFill>
                  <a:srgbClr val="0000CC"/>
                </a:solidFill>
              </a:rPr>
              <a:t>二</a:t>
            </a:r>
            <a:r>
              <a:rPr lang="en-US" altLang="zh-TW" sz="3600" dirty="0"/>
              <a:t>(</a:t>
            </a:r>
            <a:r>
              <a:rPr lang="zh-TW" altLang="en-US" sz="3600" b="1" dirty="0">
                <a:solidFill>
                  <a:srgbClr val="FF0000"/>
                </a:solidFill>
              </a:rPr>
              <a:t>看</a:t>
            </a:r>
            <a:r>
              <a:rPr lang="en-US" altLang="zh-TW" sz="3600" dirty="0"/>
              <a:t>)</a:t>
            </a:r>
            <a:r>
              <a:rPr lang="zh-TW" altLang="en-US" sz="3600" b="1" dirty="0">
                <a:solidFill>
                  <a:srgbClr val="0000CC"/>
                </a:solidFill>
              </a:rPr>
              <a:t>病請找合格中醫師診治，並應向醫師說清楚</a:t>
            </a:r>
            <a:endParaRPr lang="zh-TW" altLang="en-US" sz="3600" dirty="0">
              <a:solidFill>
                <a:srgbClr val="0000CC"/>
              </a:solidFill>
            </a:endParaRPr>
          </a:p>
          <a:p>
            <a:r>
              <a:rPr lang="zh-TW" altLang="en-US" sz="2400" b="1" dirty="0" smtClean="0"/>
              <a:t>健康是您的權力，保健是您的責任，看病時先瞭解自己身體狀況，清楚表達自己的身體狀況，向醫師說清楚下列事項：</a:t>
            </a:r>
            <a:r>
              <a:rPr lang="zh-TW" altLang="en-US" sz="2400" dirty="0" smtClean="0"/>
              <a:t> </a:t>
            </a:r>
            <a:r>
              <a:rPr lang="zh-TW" altLang="en-US" sz="4000" dirty="0" smtClean="0"/>
              <a:t/>
            </a:r>
            <a:br>
              <a:rPr lang="zh-TW" altLang="en-US" sz="4000" dirty="0" smtClean="0"/>
            </a:br>
            <a:r>
              <a:rPr lang="en-US" altLang="zh-TW" sz="2800" b="1" dirty="0" smtClean="0">
                <a:solidFill>
                  <a:schemeClr val="accent2">
                    <a:lumMod val="75000"/>
                  </a:schemeClr>
                </a:solidFill>
              </a:rPr>
              <a:t>1.</a:t>
            </a:r>
            <a:r>
              <a:rPr lang="zh-TW" altLang="en-US" sz="2800" b="1" dirty="0" smtClean="0">
                <a:solidFill>
                  <a:schemeClr val="accent2">
                    <a:lumMod val="75000"/>
                  </a:schemeClr>
                </a:solidFill>
              </a:rPr>
              <a:t>哪裡不舒服，大約何時開始，何種情況下覺得比較舒服等。 </a:t>
            </a:r>
            <a:br>
              <a:rPr lang="zh-TW" altLang="en-US" sz="2800" b="1" dirty="0" smtClean="0">
                <a:solidFill>
                  <a:schemeClr val="accent2">
                    <a:lumMod val="75000"/>
                  </a:schemeClr>
                </a:solidFill>
              </a:rPr>
            </a:br>
            <a:r>
              <a:rPr lang="en-US" altLang="zh-TW" sz="2800" b="1" dirty="0" smtClean="0">
                <a:solidFill>
                  <a:schemeClr val="accent2">
                    <a:lumMod val="75000"/>
                  </a:schemeClr>
                </a:solidFill>
              </a:rPr>
              <a:t>2.</a:t>
            </a:r>
            <a:r>
              <a:rPr lang="zh-TW" altLang="en-US" sz="2800" b="1" dirty="0" smtClean="0">
                <a:solidFill>
                  <a:schemeClr val="accent2">
                    <a:lumMod val="75000"/>
                  </a:schemeClr>
                </a:solidFill>
              </a:rPr>
              <a:t>有無藥品或食物過敏史，以及特殊飲食習慣。 </a:t>
            </a:r>
            <a:br>
              <a:rPr lang="zh-TW" altLang="en-US" sz="2800" b="1" dirty="0" smtClean="0">
                <a:solidFill>
                  <a:schemeClr val="accent2">
                    <a:lumMod val="75000"/>
                  </a:schemeClr>
                </a:solidFill>
              </a:rPr>
            </a:br>
            <a:r>
              <a:rPr lang="en-US" altLang="zh-TW" sz="2800" b="1" dirty="0" smtClean="0">
                <a:solidFill>
                  <a:schemeClr val="accent2">
                    <a:lumMod val="75000"/>
                  </a:schemeClr>
                </a:solidFill>
              </a:rPr>
              <a:t>3.</a:t>
            </a:r>
            <a:r>
              <a:rPr lang="zh-TW" altLang="en-US" sz="2800" b="1" dirty="0" smtClean="0">
                <a:solidFill>
                  <a:schemeClr val="accent2">
                    <a:lumMod val="75000"/>
                  </a:schemeClr>
                </a:solidFill>
              </a:rPr>
              <a:t>曾經發生過的疾病，包含家族性遺傳疾病。 </a:t>
            </a:r>
            <a:br>
              <a:rPr lang="zh-TW" altLang="en-US" sz="2800" b="1" dirty="0" smtClean="0">
                <a:solidFill>
                  <a:schemeClr val="accent2">
                    <a:lumMod val="75000"/>
                  </a:schemeClr>
                </a:solidFill>
              </a:rPr>
            </a:br>
            <a:r>
              <a:rPr lang="en-US" altLang="zh-TW" sz="2800" b="1" dirty="0" smtClean="0">
                <a:solidFill>
                  <a:schemeClr val="accent2">
                    <a:lumMod val="75000"/>
                  </a:schemeClr>
                </a:solidFill>
              </a:rPr>
              <a:t>4.</a:t>
            </a:r>
            <a:r>
              <a:rPr lang="zh-TW" altLang="en-US" sz="2800" b="1" dirty="0" smtClean="0">
                <a:solidFill>
                  <a:schemeClr val="accent2">
                    <a:lumMod val="75000"/>
                  </a:schemeClr>
                </a:solidFill>
              </a:rPr>
              <a:t>目前正在使用的藥品，包含中、西藥或</a:t>
            </a:r>
            <a:r>
              <a:rPr lang="zh-TW" altLang="en-US" sz="2800" b="1" u="sng" dirty="0" smtClean="0">
                <a:solidFill>
                  <a:schemeClr val="accent2">
                    <a:lumMod val="75000"/>
                  </a:schemeClr>
                </a:solidFill>
              </a:rPr>
              <a:t>健康</a:t>
            </a:r>
            <a:r>
              <a:rPr lang="zh-TW" altLang="en-US" sz="2800" b="1" dirty="0" smtClean="0">
                <a:solidFill>
                  <a:schemeClr val="accent2">
                    <a:lumMod val="75000"/>
                  </a:schemeClr>
                </a:solidFill>
              </a:rPr>
              <a:t>食品。 </a:t>
            </a:r>
            <a:br>
              <a:rPr lang="zh-TW" altLang="en-US" sz="2800" b="1" dirty="0" smtClean="0">
                <a:solidFill>
                  <a:schemeClr val="accent2">
                    <a:lumMod val="75000"/>
                  </a:schemeClr>
                </a:solidFill>
              </a:rPr>
            </a:br>
            <a:r>
              <a:rPr lang="en-US" altLang="zh-TW" sz="2800" b="1" dirty="0" smtClean="0">
                <a:solidFill>
                  <a:schemeClr val="accent2">
                    <a:lumMod val="75000"/>
                  </a:schemeClr>
                </a:solidFill>
              </a:rPr>
              <a:t>5.</a:t>
            </a:r>
            <a:r>
              <a:rPr lang="zh-TW" altLang="en-US" sz="2800" b="1" dirty="0" smtClean="0">
                <a:solidFill>
                  <a:schemeClr val="accent2">
                    <a:lumMod val="75000"/>
                  </a:schemeClr>
                </a:solidFill>
              </a:rPr>
              <a:t>女性需告知是否懷孕、正準備懷孕或正在哺餵母乳。</a:t>
            </a:r>
            <a:endParaRPr lang="en-US" altLang="zh-TW" sz="2800" b="1" dirty="0" smtClean="0">
              <a:solidFill>
                <a:schemeClr val="accent2">
                  <a:lumMod val="75000"/>
                </a:schemeClr>
              </a:solidFill>
            </a:endParaRPr>
          </a:p>
        </p:txBody>
      </p:sp>
      <p:sp>
        <p:nvSpPr>
          <p:cNvPr id="5" name="矩形 4"/>
          <p:cNvSpPr/>
          <p:nvPr/>
        </p:nvSpPr>
        <p:spPr>
          <a:xfrm>
            <a:off x="1403648" y="332656"/>
            <a:ext cx="6264696" cy="1384995"/>
          </a:xfrm>
          <a:prstGeom prst="rect">
            <a:avLst/>
          </a:prstGeom>
        </p:spPr>
        <p:txBody>
          <a:bodyPr wrap="square">
            <a:spAutoFit/>
          </a:bodyPr>
          <a:lstStyle/>
          <a:p>
            <a:r>
              <a:rPr lang="zh-TW" altLang="en-US" sz="4000" b="1" dirty="0" smtClean="0"/>
              <a:t>中醫藥正確用藥核心能力</a:t>
            </a:r>
            <a:r>
              <a:rPr lang="zh-TW" altLang="en-US" sz="4400" dirty="0" smtClean="0"/>
              <a:t/>
            </a:r>
            <a:br>
              <a:rPr lang="zh-TW" altLang="en-US" sz="4400" dirty="0" smtClean="0"/>
            </a:br>
            <a:endParaRPr lang="zh-TW" alt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0768"/>
            <a:ext cx="91440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zh-TW" altLang="en-US" sz="3600" b="1" dirty="0" smtClean="0">
                <a:solidFill>
                  <a:srgbClr val="0000CC"/>
                </a:solidFill>
              </a:rPr>
              <a:t>           能力</a:t>
            </a:r>
            <a:r>
              <a:rPr lang="zh-TW" altLang="en-US" sz="3600" b="1" dirty="0">
                <a:solidFill>
                  <a:srgbClr val="0000CC"/>
                </a:solidFill>
              </a:rPr>
              <a:t>三</a:t>
            </a:r>
            <a:r>
              <a:rPr lang="zh-TW" altLang="en-US" sz="3600" b="1" dirty="0"/>
              <a:t> </a:t>
            </a:r>
            <a:r>
              <a:rPr lang="en-US" altLang="zh-TW" sz="3600" dirty="0"/>
              <a:t>(</a:t>
            </a:r>
            <a:r>
              <a:rPr lang="zh-TW" altLang="en-US" sz="3600" b="1" dirty="0">
                <a:solidFill>
                  <a:srgbClr val="FF0000"/>
                </a:solidFill>
              </a:rPr>
              <a:t>聽</a:t>
            </a:r>
            <a:r>
              <a:rPr lang="en-US" altLang="zh-TW" sz="3600" dirty="0"/>
              <a:t>)</a:t>
            </a:r>
            <a:r>
              <a:rPr lang="en-US" altLang="zh-TW" sz="3600" b="1" dirty="0"/>
              <a:t> </a:t>
            </a:r>
            <a:r>
              <a:rPr lang="zh-TW" altLang="en-US" sz="3600" b="1" dirty="0">
                <a:solidFill>
                  <a:srgbClr val="0000CC"/>
                </a:solidFill>
              </a:rPr>
              <a:t>專業醫師，藥師說明</a:t>
            </a:r>
            <a:endParaRPr lang="en-US" altLang="zh-TW" sz="3600" dirty="0">
              <a:solidFill>
                <a:srgbClr val="0000CC"/>
              </a:solidFill>
            </a:endParaRPr>
          </a:p>
          <a:p>
            <a:pPr indent="12700">
              <a:buNone/>
              <a:defRPr/>
            </a:pPr>
            <a:r>
              <a:rPr lang="zh-TW" altLang="en-US" sz="2400" b="1" dirty="0"/>
              <a:t>聽從專業中醫師、藥師的意見，信任中醫師與藥師的指導與建議。</a:t>
            </a:r>
            <a:endParaRPr lang="zh-TW" altLang="en-US" sz="2400" dirty="0"/>
          </a:p>
          <a:p>
            <a:pPr indent="12700">
              <a:buFontTx/>
              <a:buNone/>
              <a:defRPr/>
            </a:pPr>
            <a:r>
              <a:rPr lang="en-US" altLang="zh-TW" sz="2800" b="1" dirty="0">
                <a:solidFill>
                  <a:srgbClr val="7030A0"/>
                </a:solidFill>
              </a:rPr>
              <a:t>1.</a:t>
            </a:r>
            <a:r>
              <a:rPr lang="zh-TW" altLang="en-US" sz="2800" b="1" dirty="0">
                <a:solidFill>
                  <a:srgbClr val="7030A0"/>
                </a:solidFill>
              </a:rPr>
              <a:t>與醫師、藥師作朋友，生病找醫師，用藥找藥師。</a:t>
            </a:r>
          </a:p>
          <a:p>
            <a:pPr indent="12700">
              <a:buFontTx/>
              <a:buNone/>
              <a:defRPr/>
            </a:pPr>
            <a:r>
              <a:rPr lang="en-US" altLang="zh-TW" sz="2800" b="1" dirty="0">
                <a:solidFill>
                  <a:srgbClr val="7030A0"/>
                </a:solidFill>
              </a:rPr>
              <a:t>2.</a:t>
            </a:r>
            <a:r>
              <a:rPr lang="zh-TW" altLang="en-US" sz="2800" b="1" dirty="0">
                <a:solidFill>
                  <a:srgbClr val="7030A0"/>
                </a:solidFill>
              </a:rPr>
              <a:t>生病找醫師，聽從醫師的意見與建議，不隨意找無合格執照人員看病。</a:t>
            </a:r>
            <a:endParaRPr lang="en-US" altLang="zh-TW" sz="2800" b="1" dirty="0">
              <a:solidFill>
                <a:srgbClr val="7030A0"/>
              </a:solidFill>
            </a:endParaRPr>
          </a:p>
          <a:p>
            <a:pPr indent="12700">
              <a:buFontTx/>
              <a:buNone/>
              <a:defRPr/>
            </a:pPr>
            <a:r>
              <a:rPr lang="en-US" altLang="zh-TW" sz="2800" b="1" dirty="0">
                <a:solidFill>
                  <a:srgbClr val="7030A0"/>
                </a:solidFill>
              </a:rPr>
              <a:t>3.</a:t>
            </a:r>
            <a:r>
              <a:rPr lang="zh-TW" altLang="en-US" sz="2800" b="1" dirty="0">
                <a:solidFill>
                  <a:srgbClr val="7030A0"/>
                </a:solidFill>
              </a:rPr>
              <a:t>用藥找藥師，不隨意找不合格場所或無合格執照人員任意買藥使用。</a:t>
            </a:r>
            <a:endParaRPr lang="en-US" altLang="zh-TW" sz="2800" b="1" dirty="0">
              <a:solidFill>
                <a:srgbClr val="7030A0"/>
              </a:solidFill>
            </a:endParaRPr>
          </a:p>
          <a:p>
            <a:pPr indent="12700">
              <a:buFontTx/>
              <a:buNone/>
              <a:defRPr/>
            </a:pPr>
            <a:r>
              <a:rPr lang="en-US" altLang="zh-TW" sz="2800" b="1" dirty="0">
                <a:solidFill>
                  <a:srgbClr val="7030A0"/>
                </a:solidFill>
              </a:rPr>
              <a:t>4.</a:t>
            </a:r>
            <a:r>
              <a:rPr lang="zh-TW" altLang="en-US" sz="2800" b="1" dirty="0">
                <a:solidFill>
                  <a:srgbClr val="7030A0"/>
                </a:solidFill>
              </a:rPr>
              <a:t>使用藥物要聽從醫師、藥師的意見與建議，不任意更改用藥方法、劑量及時間。</a:t>
            </a:r>
          </a:p>
          <a:p>
            <a:pPr indent="12700">
              <a:buFontTx/>
              <a:buNone/>
              <a:defRPr/>
            </a:pPr>
            <a:r>
              <a:rPr lang="en-US" altLang="zh-TW" sz="2800" b="1" dirty="0">
                <a:solidFill>
                  <a:srgbClr val="7030A0"/>
                </a:solidFill>
              </a:rPr>
              <a:t>5. </a:t>
            </a:r>
            <a:r>
              <a:rPr lang="zh-TW" altLang="en-US" sz="2800" b="1" dirty="0">
                <a:solidFill>
                  <a:srgbClr val="7030A0"/>
                </a:solidFill>
              </a:rPr>
              <a:t>若服用中藥後有不適現象，可以立即向中醫師或藥師反應。</a:t>
            </a:r>
          </a:p>
        </p:txBody>
      </p:sp>
      <p:sp>
        <p:nvSpPr>
          <p:cNvPr id="5" name="矩形 4"/>
          <p:cNvSpPr/>
          <p:nvPr/>
        </p:nvSpPr>
        <p:spPr>
          <a:xfrm>
            <a:off x="1187624" y="332656"/>
            <a:ext cx="6552728" cy="1323439"/>
          </a:xfrm>
          <a:prstGeom prst="rect">
            <a:avLst/>
          </a:prstGeom>
        </p:spPr>
        <p:txBody>
          <a:bodyPr wrap="square">
            <a:spAutoFit/>
          </a:bodyPr>
          <a:lstStyle/>
          <a:p>
            <a:r>
              <a:rPr lang="zh-TW" altLang="en-US" sz="4000" b="1" dirty="0" smtClean="0"/>
              <a:t>中醫藥正確用藥核心能力</a:t>
            </a:r>
            <a:r>
              <a:rPr lang="zh-TW" altLang="en-US" sz="4000" dirty="0" smtClean="0"/>
              <a:t/>
            </a:r>
            <a:br>
              <a:rPr lang="zh-TW" altLang="en-US" sz="4000" dirty="0" smtClean="0"/>
            </a:br>
            <a:endParaRPr lang="zh-TW" alt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84784"/>
            <a:ext cx="9144000"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zh-TW" altLang="en-US" sz="3600" b="1" dirty="0" smtClean="0">
                <a:solidFill>
                  <a:srgbClr val="0000CC"/>
                </a:solidFill>
              </a:rPr>
              <a:t>             能力</a:t>
            </a:r>
            <a:r>
              <a:rPr lang="zh-TW" altLang="en-US" sz="3600" b="1" dirty="0">
                <a:solidFill>
                  <a:srgbClr val="0000CC"/>
                </a:solidFill>
              </a:rPr>
              <a:t>四</a:t>
            </a:r>
            <a:r>
              <a:rPr lang="zh-TW" altLang="en-US" sz="3600" dirty="0"/>
              <a:t> </a:t>
            </a:r>
            <a:r>
              <a:rPr lang="en-US" altLang="zh-TW" sz="3600" dirty="0"/>
              <a:t>(</a:t>
            </a:r>
            <a:r>
              <a:rPr lang="zh-TW" altLang="en-US" sz="3600" b="1" dirty="0">
                <a:solidFill>
                  <a:srgbClr val="FF0000"/>
                </a:solidFill>
              </a:rPr>
              <a:t>選</a:t>
            </a:r>
            <a:r>
              <a:rPr lang="en-US" altLang="zh-TW" sz="3600" dirty="0"/>
              <a:t>)</a:t>
            </a:r>
            <a:r>
              <a:rPr lang="en-US" altLang="zh-TW" sz="3600" b="1" dirty="0"/>
              <a:t> </a:t>
            </a:r>
            <a:r>
              <a:rPr lang="zh-TW" altLang="en-US" sz="3600" b="1" dirty="0">
                <a:solidFill>
                  <a:srgbClr val="0000CC"/>
                </a:solidFill>
              </a:rPr>
              <a:t>購安全、有效中藥</a:t>
            </a:r>
            <a:endParaRPr lang="en-US" altLang="zh-TW" sz="3600" dirty="0">
              <a:solidFill>
                <a:srgbClr val="0000CC"/>
              </a:solidFill>
            </a:endParaRPr>
          </a:p>
          <a:p>
            <a:pPr indent="12700">
              <a:buFontTx/>
              <a:buNone/>
              <a:defRPr/>
            </a:pPr>
            <a:r>
              <a:rPr lang="zh-TW" altLang="en-US" sz="3200" b="1" dirty="0"/>
              <a:t>選擇合格藥品來源或選購有認證的中藥</a:t>
            </a:r>
          </a:p>
          <a:p>
            <a:pPr indent="12700">
              <a:buFontTx/>
              <a:buNone/>
              <a:defRPr/>
            </a:pPr>
            <a:r>
              <a:rPr lang="en-US" altLang="zh-TW" sz="3200" b="1" dirty="0">
                <a:solidFill>
                  <a:srgbClr val="AA1632"/>
                </a:solidFill>
                <a:latin typeface="+mn-ea"/>
              </a:rPr>
              <a:t>1.</a:t>
            </a:r>
            <a:r>
              <a:rPr lang="zh-TW" altLang="en-US" sz="3200" b="1" dirty="0">
                <a:solidFill>
                  <a:srgbClr val="AA1632"/>
                </a:solidFill>
                <a:latin typeface="+mn-ea"/>
              </a:rPr>
              <a:t>了解到什麼地方選購中藥。</a:t>
            </a:r>
            <a:endParaRPr lang="en-US" altLang="zh-TW" sz="3200" b="1" dirty="0">
              <a:solidFill>
                <a:srgbClr val="AA1632"/>
              </a:solidFill>
              <a:latin typeface="+mn-ea"/>
            </a:endParaRPr>
          </a:p>
          <a:p>
            <a:pPr indent="12700">
              <a:buFontTx/>
              <a:buNone/>
              <a:defRPr/>
            </a:pPr>
            <a:r>
              <a:rPr lang="en-US" altLang="zh-TW" sz="3200" b="1" dirty="0">
                <a:solidFill>
                  <a:srgbClr val="AA1632"/>
                </a:solidFill>
                <a:latin typeface="+mn-ea"/>
              </a:rPr>
              <a:t>2.</a:t>
            </a:r>
            <a:r>
              <a:rPr lang="zh-TW" altLang="en-US" sz="3200" b="1" dirty="0">
                <a:solidFill>
                  <a:srgbClr val="AA1632"/>
                </a:solidFill>
                <a:latin typeface="+mn-ea"/>
              </a:rPr>
              <a:t>知道用藥原因及如何選購正確中藥。</a:t>
            </a:r>
            <a:endParaRPr lang="en-US" altLang="zh-TW" sz="3200" b="1" dirty="0">
              <a:solidFill>
                <a:srgbClr val="AA1632"/>
              </a:solidFill>
              <a:latin typeface="+mn-ea"/>
            </a:endParaRPr>
          </a:p>
          <a:p>
            <a:pPr indent="12700">
              <a:buFontTx/>
              <a:buNone/>
              <a:defRPr/>
            </a:pPr>
            <a:r>
              <a:rPr lang="en-US" altLang="zh-TW" sz="3200" b="1" dirty="0">
                <a:solidFill>
                  <a:srgbClr val="AA1632"/>
                </a:solidFill>
                <a:latin typeface="+mn-ea"/>
              </a:rPr>
              <a:t>3.</a:t>
            </a:r>
            <a:r>
              <a:rPr lang="zh-TW" altLang="en-US" sz="3200" b="1" dirty="0">
                <a:solidFill>
                  <a:srgbClr val="AA1632"/>
                </a:solidFill>
                <a:latin typeface="+mn-ea"/>
              </a:rPr>
              <a:t>知道如何區分及選購合法中藥品、健康食品及一般食品。</a:t>
            </a:r>
            <a:endParaRPr lang="en-US" altLang="zh-TW" sz="3200" b="1" dirty="0">
              <a:solidFill>
                <a:srgbClr val="AA1632"/>
              </a:solidFill>
              <a:latin typeface="+mn-ea"/>
            </a:endParaRPr>
          </a:p>
          <a:p>
            <a:pPr indent="12700">
              <a:buFontTx/>
              <a:buNone/>
              <a:defRPr/>
            </a:pPr>
            <a:r>
              <a:rPr lang="en-US" altLang="zh-TW" sz="3200" b="1" dirty="0">
                <a:solidFill>
                  <a:srgbClr val="AA1632"/>
                </a:solidFill>
                <a:latin typeface="+mn-ea"/>
              </a:rPr>
              <a:t>4.</a:t>
            </a:r>
            <a:r>
              <a:rPr lang="zh-TW" altLang="en-US" sz="3200" b="1" dirty="0">
                <a:solidFill>
                  <a:srgbClr val="AA1632"/>
                </a:solidFill>
                <a:latin typeface="+mn-ea"/>
              </a:rPr>
              <a:t>知道中藥儲存及使用期限</a:t>
            </a:r>
            <a:r>
              <a:rPr lang="zh-TW" altLang="en-US" sz="3200" b="1" dirty="0" smtClean="0">
                <a:solidFill>
                  <a:srgbClr val="AA1632"/>
                </a:solidFill>
                <a:latin typeface="+mn-ea"/>
              </a:rPr>
              <a:t>。</a:t>
            </a:r>
            <a:endParaRPr lang="en-US" altLang="zh-TW" sz="3200" b="1" dirty="0">
              <a:solidFill>
                <a:srgbClr val="AA1632"/>
              </a:solidFill>
              <a:latin typeface="+mn-ea"/>
            </a:endParaRPr>
          </a:p>
        </p:txBody>
      </p:sp>
      <p:sp>
        <p:nvSpPr>
          <p:cNvPr id="3" name="矩形 2"/>
          <p:cNvSpPr/>
          <p:nvPr/>
        </p:nvSpPr>
        <p:spPr>
          <a:xfrm>
            <a:off x="1259632" y="404664"/>
            <a:ext cx="6336704" cy="1323439"/>
          </a:xfrm>
          <a:prstGeom prst="rect">
            <a:avLst/>
          </a:prstGeom>
        </p:spPr>
        <p:txBody>
          <a:bodyPr wrap="square">
            <a:spAutoFit/>
          </a:bodyPr>
          <a:lstStyle/>
          <a:p>
            <a:r>
              <a:rPr lang="zh-TW" altLang="en-US" sz="4000" b="1" dirty="0" smtClean="0"/>
              <a:t>中醫藥正確用藥核心能力</a:t>
            </a:r>
            <a:r>
              <a:rPr lang="zh-TW" altLang="en-US" sz="4000" dirty="0" smtClean="0"/>
              <a:t/>
            </a:r>
            <a:br>
              <a:rPr lang="zh-TW" altLang="en-US" sz="4000" dirty="0" smtClean="0"/>
            </a:br>
            <a:endParaRPr lang="zh-TW" alt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84784"/>
            <a:ext cx="9144000"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zh-TW" altLang="en-US" sz="3600" b="1" dirty="0" smtClean="0">
                <a:solidFill>
                  <a:srgbClr val="0000CC"/>
                </a:solidFill>
              </a:rPr>
              <a:t>      能力</a:t>
            </a:r>
            <a:r>
              <a:rPr lang="zh-TW" altLang="en-US" sz="3600" b="1" dirty="0">
                <a:solidFill>
                  <a:srgbClr val="0000CC"/>
                </a:solidFill>
              </a:rPr>
              <a:t>五</a:t>
            </a:r>
            <a:r>
              <a:rPr lang="zh-TW" altLang="en-US" sz="3600" dirty="0">
                <a:solidFill>
                  <a:srgbClr val="0000CC"/>
                </a:solidFill>
              </a:rPr>
              <a:t> </a:t>
            </a:r>
            <a:r>
              <a:rPr lang="en-US" altLang="zh-TW" sz="3600" dirty="0"/>
              <a:t>(</a:t>
            </a:r>
            <a:r>
              <a:rPr lang="zh-TW" altLang="en-US" sz="3600" b="1" dirty="0">
                <a:solidFill>
                  <a:srgbClr val="FF0000"/>
                </a:solidFill>
              </a:rPr>
              <a:t>用</a:t>
            </a:r>
            <a:r>
              <a:rPr lang="en-US" altLang="zh-TW" sz="3600" dirty="0"/>
              <a:t>)</a:t>
            </a:r>
            <a:r>
              <a:rPr lang="zh-TW" altLang="en-US" sz="3600" b="1" dirty="0">
                <a:solidFill>
                  <a:srgbClr val="0000CC"/>
                </a:solidFill>
              </a:rPr>
              <a:t>用中藥時應遵醫囑講方法</a:t>
            </a:r>
            <a:endParaRPr lang="en-US" altLang="zh-TW" sz="3600" dirty="0">
              <a:solidFill>
                <a:srgbClr val="0000CC"/>
              </a:solidFill>
            </a:endParaRPr>
          </a:p>
          <a:p>
            <a:r>
              <a:rPr lang="zh-TW" altLang="en-US" sz="3200" b="1" dirty="0" smtClean="0"/>
              <a:t>中藥也是藥，同樣有它特別的藥性、療效及毒性，要依照醫藥人員的指導正確使用才安全。</a:t>
            </a:r>
            <a:endParaRPr lang="zh-TW" altLang="en-US" sz="3200" dirty="0" smtClean="0"/>
          </a:p>
          <a:p>
            <a:pPr indent="12700">
              <a:buFontTx/>
              <a:buNone/>
              <a:defRPr/>
            </a:pPr>
            <a:r>
              <a:rPr lang="en-US" altLang="zh-TW" sz="3200" b="1" dirty="0">
                <a:solidFill>
                  <a:srgbClr val="FF0000"/>
                </a:solidFill>
              </a:rPr>
              <a:t>1.</a:t>
            </a:r>
            <a:r>
              <a:rPr lang="zh-TW" altLang="en-US" sz="3200" b="1" dirty="0">
                <a:solidFill>
                  <a:srgbClr val="FF0000"/>
                </a:solidFill>
              </a:rPr>
              <a:t>知道中藥使用禁忌。</a:t>
            </a:r>
            <a:endParaRPr lang="en-US" altLang="zh-TW" sz="3200" b="1" dirty="0">
              <a:solidFill>
                <a:srgbClr val="FF0000"/>
              </a:solidFill>
            </a:endParaRPr>
          </a:p>
          <a:p>
            <a:pPr indent="12700">
              <a:buFontTx/>
              <a:buNone/>
              <a:defRPr/>
            </a:pPr>
            <a:r>
              <a:rPr lang="en-US" altLang="zh-TW" sz="3200" b="1" dirty="0">
                <a:solidFill>
                  <a:srgbClr val="FF0000"/>
                </a:solidFill>
              </a:rPr>
              <a:t>2.</a:t>
            </a:r>
            <a:r>
              <a:rPr lang="zh-TW" altLang="en-US" sz="3200" b="1" dirty="0">
                <a:solidFill>
                  <a:srgbClr val="FF0000"/>
                </a:solidFill>
              </a:rPr>
              <a:t>知道如何正確使用中藥、健康食品及一般食品。</a:t>
            </a:r>
            <a:endParaRPr lang="en-US" altLang="zh-TW" sz="3200" b="1" dirty="0">
              <a:solidFill>
                <a:srgbClr val="FF0000"/>
              </a:solidFill>
            </a:endParaRPr>
          </a:p>
          <a:p>
            <a:pPr indent="12700">
              <a:buFontTx/>
              <a:buNone/>
              <a:defRPr/>
            </a:pPr>
            <a:r>
              <a:rPr lang="en-US" altLang="zh-TW" sz="3200" b="1" dirty="0">
                <a:solidFill>
                  <a:srgbClr val="FF0000"/>
                </a:solidFill>
              </a:rPr>
              <a:t>3.</a:t>
            </a:r>
            <a:r>
              <a:rPr lang="zh-TW" altLang="en-US" sz="3200" b="1" dirty="0">
                <a:solidFill>
                  <a:srgbClr val="FF0000"/>
                </a:solidFill>
              </a:rPr>
              <a:t>知道中藥正確的使用時機與服用方法。</a:t>
            </a:r>
            <a:endParaRPr lang="en-US" altLang="zh-TW" sz="3200" b="1" dirty="0">
              <a:solidFill>
                <a:srgbClr val="FF0000"/>
              </a:solidFill>
            </a:endParaRPr>
          </a:p>
          <a:p>
            <a:pPr indent="12700">
              <a:buFontTx/>
              <a:buNone/>
              <a:defRPr/>
            </a:pPr>
            <a:r>
              <a:rPr lang="en-US" altLang="zh-TW" sz="3200" b="1" dirty="0">
                <a:solidFill>
                  <a:srgbClr val="FF0000"/>
                </a:solidFill>
              </a:rPr>
              <a:t>4.</a:t>
            </a:r>
            <a:r>
              <a:rPr lang="zh-TW" altLang="en-US" sz="3200" b="1" dirty="0">
                <a:solidFill>
                  <a:srgbClr val="FF0000"/>
                </a:solidFill>
              </a:rPr>
              <a:t>明白藥物間及藥物食物間交互作用。</a:t>
            </a:r>
          </a:p>
        </p:txBody>
      </p:sp>
      <p:sp>
        <p:nvSpPr>
          <p:cNvPr id="3" name="矩形 2"/>
          <p:cNvSpPr/>
          <p:nvPr/>
        </p:nvSpPr>
        <p:spPr>
          <a:xfrm>
            <a:off x="1475656" y="548680"/>
            <a:ext cx="6264696" cy="1323439"/>
          </a:xfrm>
          <a:prstGeom prst="rect">
            <a:avLst/>
          </a:prstGeom>
        </p:spPr>
        <p:txBody>
          <a:bodyPr wrap="square">
            <a:spAutoFit/>
          </a:bodyPr>
          <a:lstStyle/>
          <a:p>
            <a:r>
              <a:rPr lang="zh-TW" altLang="en-US" sz="4000" b="1" dirty="0" smtClean="0"/>
              <a:t>中醫藥正確用藥核心能力</a:t>
            </a:r>
            <a:r>
              <a:rPr lang="zh-TW" altLang="en-US" sz="4000" dirty="0" smtClean="0"/>
              <a:t/>
            </a:r>
            <a:br>
              <a:rPr lang="zh-TW" altLang="en-US" sz="4000" dirty="0" smtClean="0"/>
            </a:br>
            <a:endParaRPr lang="zh-TW" alt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b="1" dirty="0" smtClean="0"/>
              <a:t>中醫藥就醫用藥五原則</a:t>
            </a:r>
          </a:p>
        </p:txBody>
      </p:sp>
      <p:sp>
        <p:nvSpPr>
          <p:cNvPr id="4" name="內容版面配置區 2"/>
          <p:cNvSpPr>
            <a:spLocks noGrp="1"/>
          </p:cNvSpPr>
          <p:nvPr>
            <p:ph idx="1"/>
          </p:nvPr>
        </p:nvSpPr>
        <p:spPr>
          <a:xfrm>
            <a:off x="0" y="1196752"/>
            <a:ext cx="9144000" cy="5184576"/>
          </a:xfrm>
        </p:spPr>
        <p:style>
          <a:lnRef idx="1">
            <a:schemeClr val="accent3"/>
          </a:lnRef>
          <a:fillRef idx="2">
            <a:schemeClr val="accent3"/>
          </a:fillRef>
          <a:effectRef idx="1">
            <a:schemeClr val="accent3"/>
          </a:effectRef>
          <a:fontRef idx="minor">
            <a:schemeClr val="dk1"/>
          </a:fontRef>
        </p:style>
        <p:txBody>
          <a:bodyPr/>
          <a:lstStyle/>
          <a:p>
            <a:pPr>
              <a:spcBef>
                <a:spcPts val="0"/>
              </a:spcBef>
              <a:buNone/>
            </a:pPr>
            <a:r>
              <a:rPr lang="en-US" altLang="zh-TW" sz="2800" b="1" dirty="0" smtClean="0">
                <a:solidFill>
                  <a:srgbClr val="FF0000"/>
                </a:solidFill>
              </a:rPr>
              <a:t>【</a:t>
            </a:r>
            <a:r>
              <a:rPr lang="zh-TW" altLang="en-US" sz="2800" b="1" dirty="0" smtClean="0">
                <a:solidFill>
                  <a:srgbClr val="FF0000"/>
                </a:solidFill>
              </a:rPr>
              <a:t>停</a:t>
            </a:r>
            <a:r>
              <a:rPr lang="en-US" altLang="zh-TW" sz="2800" b="1" dirty="0" smtClean="0">
                <a:solidFill>
                  <a:srgbClr val="FF0000"/>
                </a:solidFill>
              </a:rPr>
              <a:t>】</a:t>
            </a:r>
          </a:p>
          <a:p>
            <a:pPr lvl="1">
              <a:spcBef>
                <a:spcPts val="0"/>
              </a:spcBef>
            </a:pPr>
            <a:r>
              <a:rPr lang="zh-TW" altLang="en-US" b="1" u="sng" dirty="0" smtClean="0">
                <a:solidFill>
                  <a:schemeClr val="tx2"/>
                </a:solidFill>
              </a:rPr>
              <a:t>停</a:t>
            </a:r>
            <a:r>
              <a:rPr lang="zh-TW" altLang="en-US" b="1" dirty="0" smtClean="0">
                <a:solidFill>
                  <a:schemeClr val="tx2"/>
                </a:solidFill>
              </a:rPr>
              <a:t>止不當看病、購藥及自行用藥行為 </a:t>
            </a:r>
            <a:endParaRPr lang="en-US" altLang="zh-TW" b="1" dirty="0" smtClean="0">
              <a:solidFill>
                <a:schemeClr val="tx2"/>
              </a:solidFill>
            </a:endParaRPr>
          </a:p>
          <a:p>
            <a:pPr>
              <a:spcBef>
                <a:spcPts val="0"/>
              </a:spcBef>
              <a:buNone/>
            </a:pPr>
            <a:r>
              <a:rPr lang="en-US" altLang="zh-TW" sz="2800" b="1" dirty="0" smtClean="0">
                <a:solidFill>
                  <a:srgbClr val="FF0000"/>
                </a:solidFill>
              </a:rPr>
              <a:t>【</a:t>
            </a:r>
            <a:r>
              <a:rPr lang="zh-TW" altLang="en-US" sz="2800" b="1" dirty="0" smtClean="0">
                <a:solidFill>
                  <a:srgbClr val="FF0000"/>
                </a:solidFill>
              </a:rPr>
              <a:t>看</a:t>
            </a:r>
            <a:r>
              <a:rPr lang="en-US" altLang="zh-TW" sz="2800" b="1" dirty="0" smtClean="0">
                <a:solidFill>
                  <a:srgbClr val="FF0000"/>
                </a:solidFill>
              </a:rPr>
              <a:t>】</a:t>
            </a:r>
          </a:p>
          <a:p>
            <a:pPr lvl="1">
              <a:spcBef>
                <a:spcPts val="0"/>
              </a:spcBef>
            </a:pPr>
            <a:r>
              <a:rPr lang="zh-TW" altLang="en-US" b="1" u="sng" dirty="0" smtClean="0">
                <a:solidFill>
                  <a:schemeClr val="tx2"/>
                </a:solidFill>
              </a:rPr>
              <a:t>看</a:t>
            </a:r>
            <a:r>
              <a:rPr lang="zh-TW" altLang="en-US" b="1" dirty="0" smtClean="0">
                <a:solidFill>
                  <a:schemeClr val="tx2"/>
                </a:solidFill>
              </a:rPr>
              <a:t>病應找合格中</a:t>
            </a:r>
            <a:r>
              <a:rPr lang="en-US" altLang="zh-TW" b="1" dirty="0" smtClean="0">
                <a:solidFill>
                  <a:schemeClr val="tx2"/>
                </a:solidFill>
              </a:rPr>
              <a:t>(</a:t>
            </a:r>
            <a:r>
              <a:rPr lang="zh-TW" altLang="en-US" b="1" dirty="0" smtClean="0">
                <a:solidFill>
                  <a:schemeClr val="tx2"/>
                </a:solidFill>
              </a:rPr>
              <a:t>西</a:t>
            </a:r>
            <a:r>
              <a:rPr lang="en-US" altLang="zh-TW" b="1" dirty="0" smtClean="0">
                <a:solidFill>
                  <a:schemeClr val="tx2"/>
                </a:solidFill>
              </a:rPr>
              <a:t>)</a:t>
            </a:r>
            <a:r>
              <a:rPr lang="zh-TW" altLang="en-US" b="1" dirty="0" smtClean="0">
                <a:solidFill>
                  <a:schemeClr val="tx2"/>
                </a:solidFill>
              </a:rPr>
              <a:t>醫師、診治，且應說清楚病情 及現行用藥情形。</a:t>
            </a:r>
            <a:endParaRPr lang="en-US" altLang="zh-TW" b="1" dirty="0" smtClean="0">
              <a:solidFill>
                <a:schemeClr val="tx2"/>
              </a:solidFill>
            </a:endParaRPr>
          </a:p>
          <a:p>
            <a:pPr>
              <a:spcBef>
                <a:spcPts val="0"/>
              </a:spcBef>
              <a:buNone/>
            </a:pPr>
            <a:r>
              <a:rPr lang="en-US" altLang="zh-TW" sz="2800" b="1" dirty="0" smtClean="0">
                <a:solidFill>
                  <a:srgbClr val="FF0000"/>
                </a:solidFill>
              </a:rPr>
              <a:t>【</a:t>
            </a:r>
            <a:r>
              <a:rPr lang="zh-TW" altLang="en-US" sz="2800" b="1" dirty="0" smtClean="0">
                <a:solidFill>
                  <a:srgbClr val="FF0000"/>
                </a:solidFill>
              </a:rPr>
              <a:t>聽</a:t>
            </a:r>
            <a:r>
              <a:rPr lang="en-US" altLang="zh-TW" sz="2800" b="1" dirty="0" smtClean="0">
                <a:solidFill>
                  <a:srgbClr val="FF0000"/>
                </a:solidFill>
              </a:rPr>
              <a:t>】</a:t>
            </a:r>
          </a:p>
          <a:p>
            <a:pPr lvl="1">
              <a:spcBef>
                <a:spcPts val="0"/>
              </a:spcBef>
            </a:pPr>
            <a:r>
              <a:rPr lang="zh-TW" altLang="en-US" b="1" dirty="0" smtClean="0">
                <a:solidFill>
                  <a:schemeClr val="tx2"/>
                </a:solidFill>
              </a:rPr>
              <a:t>看病</a:t>
            </a:r>
            <a:r>
              <a:rPr lang="en-US" altLang="zh-TW" b="1" dirty="0" smtClean="0">
                <a:solidFill>
                  <a:schemeClr val="tx2"/>
                </a:solidFill>
              </a:rPr>
              <a:t>(</a:t>
            </a:r>
            <a:r>
              <a:rPr lang="zh-TW" altLang="en-US" b="1" dirty="0" smtClean="0">
                <a:solidFill>
                  <a:schemeClr val="tx2"/>
                </a:solidFill>
              </a:rPr>
              <a:t>中、西醫</a:t>
            </a:r>
            <a:r>
              <a:rPr lang="en-US" altLang="zh-TW" b="1" dirty="0" smtClean="0">
                <a:solidFill>
                  <a:schemeClr val="tx2"/>
                </a:solidFill>
              </a:rPr>
              <a:t>)</a:t>
            </a:r>
            <a:r>
              <a:rPr lang="zh-TW" altLang="en-US" b="1" dirty="0" smtClean="0">
                <a:solidFill>
                  <a:schemeClr val="tx2"/>
                </a:solidFill>
              </a:rPr>
              <a:t>或併用中西藥品時，應主動告知醫師或藥師並諮詢注意事項、</a:t>
            </a:r>
            <a:r>
              <a:rPr lang="zh-TW" altLang="en-US" b="1" u="sng" dirty="0" smtClean="0">
                <a:solidFill>
                  <a:schemeClr val="tx2"/>
                </a:solidFill>
              </a:rPr>
              <a:t>聽聽</a:t>
            </a:r>
            <a:r>
              <a:rPr lang="zh-TW" altLang="en-US" b="1" dirty="0" smtClean="0">
                <a:solidFill>
                  <a:schemeClr val="tx2"/>
                </a:solidFill>
              </a:rPr>
              <a:t>他們專業的建議。</a:t>
            </a:r>
            <a:endParaRPr lang="en-US" altLang="zh-TW" b="1" dirty="0" smtClean="0">
              <a:solidFill>
                <a:schemeClr val="tx2"/>
              </a:solidFill>
            </a:endParaRPr>
          </a:p>
          <a:p>
            <a:pPr>
              <a:spcBef>
                <a:spcPts val="0"/>
              </a:spcBef>
              <a:buNone/>
            </a:pPr>
            <a:r>
              <a:rPr lang="en-US" altLang="zh-TW" sz="2800" b="1" dirty="0" smtClean="0">
                <a:solidFill>
                  <a:schemeClr val="tx2"/>
                </a:solidFill>
              </a:rPr>
              <a:t>【</a:t>
            </a:r>
            <a:r>
              <a:rPr lang="zh-TW" altLang="en-US" sz="2800" b="1" dirty="0" smtClean="0">
                <a:solidFill>
                  <a:schemeClr val="tx2"/>
                </a:solidFill>
              </a:rPr>
              <a:t>選</a:t>
            </a:r>
            <a:r>
              <a:rPr lang="en-US" altLang="zh-TW" sz="2800" b="1" dirty="0" smtClean="0">
                <a:solidFill>
                  <a:schemeClr val="tx2"/>
                </a:solidFill>
              </a:rPr>
              <a:t>】</a:t>
            </a:r>
          </a:p>
          <a:p>
            <a:pPr lvl="1">
              <a:spcBef>
                <a:spcPts val="0"/>
              </a:spcBef>
            </a:pPr>
            <a:r>
              <a:rPr lang="zh-TW" altLang="en-US" b="1" u="sng" dirty="0" smtClean="0">
                <a:solidFill>
                  <a:schemeClr val="tx2"/>
                </a:solidFill>
              </a:rPr>
              <a:t>選</a:t>
            </a:r>
            <a:r>
              <a:rPr lang="zh-TW" altLang="en-US" b="1" dirty="0" smtClean="0">
                <a:solidFill>
                  <a:schemeClr val="tx2"/>
                </a:solidFill>
              </a:rPr>
              <a:t>購中藥材品應在合法的中醫院</a:t>
            </a:r>
            <a:r>
              <a:rPr lang="en-US" altLang="zh-TW" b="1" dirty="0" smtClean="0">
                <a:solidFill>
                  <a:schemeClr val="tx2"/>
                </a:solidFill>
              </a:rPr>
              <a:t>(</a:t>
            </a:r>
            <a:r>
              <a:rPr lang="zh-TW" altLang="en-US" b="1" dirty="0" smtClean="0">
                <a:solidFill>
                  <a:schemeClr val="tx2"/>
                </a:solidFill>
              </a:rPr>
              <a:t>診所</a:t>
            </a:r>
            <a:r>
              <a:rPr lang="en-US" altLang="zh-TW" b="1" dirty="0" smtClean="0">
                <a:solidFill>
                  <a:schemeClr val="tx2"/>
                </a:solidFill>
              </a:rPr>
              <a:t>)</a:t>
            </a:r>
            <a:r>
              <a:rPr lang="zh-TW" altLang="en-US" b="1" dirty="0" smtClean="0">
                <a:solidFill>
                  <a:schemeClr val="tx2"/>
                </a:solidFill>
              </a:rPr>
              <a:t>或藥局 </a:t>
            </a:r>
            <a:endParaRPr lang="en-US" altLang="zh-TW" b="1" dirty="0" smtClean="0">
              <a:solidFill>
                <a:schemeClr val="tx2"/>
              </a:solidFill>
            </a:endParaRPr>
          </a:p>
          <a:p>
            <a:pPr>
              <a:spcBef>
                <a:spcPts val="0"/>
              </a:spcBef>
              <a:buNone/>
            </a:pPr>
            <a:r>
              <a:rPr lang="en-US" altLang="zh-TW" sz="2800" b="1" dirty="0" smtClean="0">
                <a:solidFill>
                  <a:srgbClr val="FF0000"/>
                </a:solidFill>
              </a:rPr>
              <a:t>【</a:t>
            </a:r>
            <a:r>
              <a:rPr lang="zh-TW" altLang="en-US" sz="2800" b="1" dirty="0" smtClean="0">
                <a:solidFill>
                  <a:srgbClr val="FF0000"/>
                </a:solidFill>
              </a:rPr>
              <a:t>用</a:t>
            </a:r>
            <a:r>
              <a:rPr lang="en-US" altLang="zh-TW" sz="2800" b="1" dirty="0" smtClean="0">
                <a:solidFill>
                  <a:srgbClr val="FF0000"/>
                </a:solidFill>
              </a:rPr>
              <a:t>】</a:t>
            </a:r>
          </a:p>
          <a:p>
            <a:pPr lvl="1">
              <a:spcBef>
                <a:spcPts val="0"/>
              </a:spcBef>
            </a:pPr>
            <a:r>
              <a:rPr lang="en-US" altLang="zh-TW" b="1" dirty="0" smtClean="0"/>
              <a:t> </a:t>
            </a:r>
            <a:r>
              <a:rPr lang="zh-TW" altLang="en-US" b="1" dirty="0" smtClean="0">
                <a:solidFill>
                  <a:schemeClr val="tx2"/>
                </a:solidFill>
              </a:rPr>
              <a:t>服</a:t>
            </a:r>
            <a:r>
              <a:rPr lang="zh-TW" altLang="en-US" b="1" u="sng" dirty="0" smtClean="0">
                <a:solidFill>
                  <a:schemeClr val="tx2"/>
                </a:solidFill>
              </a:rPr>
              <a:t>用</a:t>
            </a:r>
            <a:r>
              <a:rPr lang="zh-TW" altLang="en-US" b="1" dirty="0" smtClean="0">
                <a:solidFill>
                  <a:schemeClr val="tx2"/>
                </a:solidFill>
              </a:rPr>
              <a:t>中藥或西藥時，應諮詢、遵照專業醫師的囑咐</a:t>
            </a:r>
            <a:r>
              <a:rPr lang="zh-TW" altLang="en-US" b="1" dirty="0" smtClean="0"/>
              <a: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txBox="1">
            <a:spLocks noGrp="1" noChangeArrowheads="1"/>
          </p:cNvSpPr>
          <p:nvPr/>
        </p:nvSpPr>
        <p:spPr>
          <a:xfrm>
            <a:off x="6804025" y="6356350"/>
            <a:ext cx="2133600" cy="365125"/>
          </a:xfrm>
          <a:prstGeom prst="rect">
            <a:avLst/>
          </a:prstGeom>
          <a:noFill/>
        </p:spPr>
        <p:txBody>
          <a:bodyPr anchor="ctr"/>
          <a:lstStyle/>
          <a:p>
            <a:pPr algn="r" fontAlgn="auto">
              <a:spcBef>
                <a:spcPts val="0"/>
              </a:spcBef>
              <a:spcAft>
                <a:spcPts val="0"/>
              </a:spcAft>
              <a:defRPr/>
            </a:pPr>
            <a:fld id="{4F3D9622-A911-4F2B-897C-164532CA9E93}" type="slidenum">
              <a:rPr kumimoji="0" lang="en-US" altLang="zh-TW" sz="1200">
                <a:latin typeface="Arial" pitchFamily="34" charset="0"/>
                <a:ea typeface="+mn-ea"/>
              </a:rPr>
              <a:pPr algn="r" fontAlgn="auto">
                <a:spcBef>
                  <a:spcPts val="0"/>
                </a:spcBef>
                <a:spcAft>
                  <a:spcPts val="0"/>
                </a:spcAft>
                <a:defRPr/>
              </a:pPr>
              <a:t>28</a:t>
            </a:fld>
            <a:endParaRPr kumimoji="0" lang="en-US" altLang="zh-TW" sz="1200">
              <a:latin typeface="Arial" pitchFamily="34" charset="0"/>
              <a:ea typeface="+mn-ea"/>
            </a:endParaRPr>
          </a:p>
        </p:txBody>
      </p:sp>
      <p:sp>
        <p:nvSpPr>
          <p:cNvPr id="194563" name="WordArt 3"/>
          <p:cNvSpPr>
            <a:spLocks noChangeArrowheads="1" noChangeShapeType="1" noTextEdit="1"/>
          </p:cNvSpPr>
          <p:nvPr/>
        </p:nvSpPr>
        <p:spPr bwMode="auto">
          <a:xfrm>
            <a:off x="683568" y="260648"/>
            <a:ext cx="7632700" cy="1143000"/>
          </a:xfrm>
          <a:prstGeom prst="rect">
            <a:avLst/>
          </a:prstGeom>
        </p:spPr>
        <p:txBody>
          <a:bodyPr wrap="none" fromWordArt="1" anchor="ctr">
            <a:prstTxWarp prst="textSlantUp">
              <a:avLst>
                <a:gd name="adj" fmla="val 32056"/>
              </a:avLst>
            </a:prstTxWarp>
          </a:bodyPr>
          <a:lstStyle/>
          <a:p>
            <a:pPr algn="ctr">
              <a:defRPr/>
            </a:pPr>
            <a:r>
              <a:rPr lang="en-US" altLang="zh-TW" sz="3600" kern="10" spc="720" dirty="0">
                <a:ln w="9525" cap="flat" cmpd="sng">
                  <a:solidFill>
                    <a:srgbClr val="FF0000"/>
                  </a:solidFill>
                  <a:prstDash val="solid"/>
                  <a:miter lim="800000"/>
                  <a:headEnd type="none" w="med" len="med"/>
                  <a:tailEnd type="none" w="med" len="med"/>
                </a:ln>
                <a:solidFill>
                  <a:srgbClr val="FF0000"/>
                </a:solidFill>
                <a:effectLst>
                  <a:outerShdw dist="53882" dir="2700000" algn="ctr" rotWithShape="0">
                    <a:srgbClr val="9999FF"/>
                  </a:outerShdw>
                </a:effectLst>
                <a:latin typeface="標楷體" pitchFamily="65" charset="-120"/>
                <a:ea typeface="標楷體" pitchFamily="65" charset="-120"/>
                <a:cs typeface="+mj-cs"/>
              </a:rPr>
              <a:t>『</a:t>
            </a:r>
            <a:r>
              <a:rPr lang="zh-TW" altLang="en-US" sz="3600" kern="10" spc="720" dirty="0">
                <a:ln w="9525" cap="flat" cmpd="sng">
                  <a:solidFill>
                    <a:srgbClr val="FF0000"/>
                  </a:solidFill>
                  <a:prstDash val="solid"/>
                  <a:miter lim="800000"/>
                  <a:headEnd type="none" w="med" len="med"/>
                  <a:tailEnd type="none" w="med" len="med"/>
                </a:ln>
                <a:solidFill>
                  <a:srgbClr val="FF0000"/>
                </a:solidFill>
                <a:effectLst>
                  <a:outerShdw dist="53882" dir="2700000" algn="ctr" rotWithShape="0">
                    <a:srgbClr val="9999FF"/>
                  </a:outerShdw>
                </a:effectLst>
                <a:latin typeface="標楷體" pitchFamily="65" charset="-120"/>
                <a:ea typeface="標楷體" pitchFamily="65" charset="-120"/>
                <a:cs typeface="+mj-cs"/>
              </a:rPr>
              <a:t>用藥安全</a:t>
            </a:r>
            <a:r>
              <a:rPr lang="en-US" altLang="zh-TW" sz="3600" kern="10" spc="720" dirty="0">
                <a:ln w="9525" cap="flat" cmpd="sng">
                  <a:solidFill>
                    <a:srgbClr val="FF0000"/>
                  </a:solidFill>
                  <a:prstDash val="solid"/>
                  <a:miter lim="800000"/>
                  <a:headEnd type="none" w="med" len="med"/>
                  <a:tailEnd type="none" w="med" len="med"/>
                </a:ln>
                <a:solidFill>
                  <a:srgbClr val="FF0000"/>
                </a:solidFill>
                <a:effectLst>
                  <a:outerShdw dist="53882" dir="2700000" algn="ctr" rotWithShape="0">
                    <a:srgbClr val="9999FF"/>
                  </a:outerShdw>
                </a:effectLst>
                <a:latin typeface="標楷體" pitchFamily="65" charset="-120"/>
                <a:ea typeface="標楷體" pitchFamily="65" charset="-120"/>
                <a:cs typeface="+mj-cs"/>
              </a:rPr>
              <a:t>』</a:t>
            </a:r>
            <a:r>
              <a:rPr lang="zh-TW" altLang="en-US" sz="3600" kern="10" spc="720" dirty="0">
                <a:ln w="9525" cap="flat" cmpd="sng">
                  <a:solidFill>
                    <a:srgbClr val="FF0000"/>
                  </a:solidFill>
                  <a:prstDash val="solid"/>
                  <a:miter lim="800000"/>
                  <a:headEnd type="none" w="med" len="med"/>
                  <a:tailEnd type="none" w="med" len="med"/>
                </a:ln>
                <a:solidFill>
                  <a:srgbClr val="FF0000"/>
                </a:solidFill>
                <a:effectLst>
                  <a:outerShdw dist="53882" dir="2700000" algn="ctr" rotWithShape="0">
                    <a:srgbClr val="9999FF"/>
                  </a:outerShdw>
                </a:effectLst>
                <a:latin typeface="標楷體" pitchFamily="65" charset="-120"/>
                <a:ea typeface="標楷體" pitchFamily="65" charset="-120"/>
                <a:cs typeface="+mj-cs"/>
              </a:rPr>
              <a:t>的重點觀念</a:t>
            </a:r>
          </a:p>
        </p:txBody>
      </p:sp>
      <p:sp>
        <p:nvSpPr>
          <p:cNvPr id="36869" name="WordArt 4"/>
          <p:cNvSpPr>
            <a:spLocks noChangeArrowheads="1" noChangeShapeType="1" noTextEdit="1"/>
          </p:cNvSpPr>
          <p:nvPr/>
        </p:nvSpPr>
        <p:spPr bwMode="auto">
          <a:xfrm>
            <a:off x="683568" y="1340768"/>
            <a:ext cx="7643813" cy="942975"/>
          </a:xfrm>
          <a:prstGeom prst="rect">
            <a:avLst/>
          </a:prstGeom>
        </p:spPr>
        <p:txBody>
          <a:bodyPr wrap="none" fromWordArt="1">
            <a:prstTxWarp prst="textCanDown">
              <a:avLst>
                <a:gd name="adj" fmla="val 14287"/>
              </a:avLst>
            </a:prstTxWarp>
          </a:bodyPr>
          <a:lstStyle/>
          <a:p>
            <a:pPr algn="ctr"/>
            <a:r>
              <a:rPr lang="zh-TW" altLang="en-US" sz="3200" kern="10" spc="640" dirty="0">
                <a:ln w="12700">
                  <a:solidFill>
                    <a:schemeClr val="tx1"/>
                  </a:solidFill>
                  <a:miter lim="800000"/>
                  <a:headEnd/>
                  <a:tailEnd/>
                </a:ln>
                <a:solidFill>
                  <a:srgbClr val="0000FF"/>
                </a:solidFill>
                <a:effectLst>
                  <a:outerShdw dist="35921" dir="2700000" sy="50000" kx="2115830" algn="bl" rotWithShape="0">
                    <a:srgbClr val="C0C0C0"/>
                  </a:outerShdw>
                </a:effectLst>
                <a:latin typeface="標楷體"/>
                <a:ea typeface="標楷體"/>
              </a:rPr>
              <a:t>問題不在於不安全的藥物</a:t>
            </a:r>
          </a:p>
        </p:txBody>
      </p:sp>
      <p:sp>
        <p:nvSpPr>
          <p:cNvPr id="36870" name="WordArt 5"/>
          <p:cNvSpPr>
            <a:spLocks noChangeArrowheads="1" noChangeShapeType="1" noTextEdit="1"/>
          </p:cNvSpPr>
          <p:nvPr/>
        </p:nvSpPr>
        <p:spPr bwMode="auto">
          <a:xfrm>
            <a:off x="899592" y="2348880"/>
            <a:ext cx="7010400" cy="1143000"/>
          </a:xfrm>
          <a:prstGeom prst="rect">
            <a:avLst/>
          </a:prstGeom>
        </p:spPr>
        <p:txBody>
          <a:bodyPr wrap="none" fromWordArt="1">
            <a:prstTxWarp prst="textCanDown">
              <a:avLst>
                <a:gd name="adj" fmla="val 14287"/>
              </a:avLst>
            </a:prstTxWarp>
          </a:bodyPr>
          <a:lstStyle/>
          <a:p>
            <a:pPr algn="ctr"/>
            <a:r>
              <a:rPr lang="zh-TW" altLang="en-US" sz="3600" kern="10" spc="720" dirty="0">
                <a:ln w="12700">
                  <a:solidFill>
                    <a:schemeClr val="tx1"/>
                  </a:solidFill>
                  <a:miter lim="800000"/>
                  <a:headEnd/>
                  <a:tailEnd/>
                </a:ln>
                <a:solidFill>
                  <a:srgbClr val="FF0000"/>
                </a:solidFill>
                <a:effectLst>
                  <a:outerShdw dist="35921" dir="2700000" sy="50000" kx="2115830" algn="bl" rotWithShape="0">
                    <a:srgbClr val="C0C0C0"/>
                  </a:outerShdw>
                </a:effectLst>
                <a:latin typeface="標楷體"/>
                <a:ea typeface="標楷體"/>
              </a:rPr>
              <a:t>而在於不安全的使用藥品</a:t>
            </a:r>
          </a:p>
        </p:txBody>
      </p:sp>
      <p:sp>
        <p:nvSpPr>
          <p:cNvPr id="36871" name="文字方塊 6"/>
          <p:cNvSpPr txBox="1">
            <a:spLocks noChangeArrowheads="1"/>
          </p:cNvSpPr>
          <p:nvPr/>
        </p:nvSpPr>
        <p:spPr bwMode="auto">
          <a:xfrm>
            <a:off x="827584" y="3645024"/>
            <a:ext cx="7358063" cy="646113"/>
          </a:xfrm>
          <a:prstGeom prst="rect">
            <a:avLst/>
          </a:prstGeom>
          <a:solidFill>
            <a:srgbClr val="FFC000"/>
          </a:solidFill>
          <a:ln w="9525">
            <a:solidFill>
              <a:srgbClr val="FF0000"/>
            </a:solidFill>
            <a:miter lim="800000"/>
            <a:headEnd/>
            <a:tailEnd/>
          </a:ln>
        </p:spPr>
        <p:txBody>
          <a:bodyPr>
            <a:spAutoFit/>
          </a:bodyPr>
          <a:lstStyle/>
          <a:p>
            <a:pPr algn="ctr"/>
            <a:r>
              <a:rPr lang="zh-TW" altLang="en-US" sz="3600" dirty="0">
                <a:latin typeface="標楷體" pitchFamily="65" charset="-120"/>
                <a:ea typeface="標楷體" pitchFamily="65" charset="-120"/>
              </a:rPr>
              <a:t>謝謝聆聽 記得</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藥安全 問藥師</a:t>
            </a:r>
            <a:r>
              <a:rPr lang="en-US" altLang="zh-TW" sz="3600" dirty="0">
                <a:latin typeface="標楷體" pitchFamily="65" charset="-120"/>
                <a:ea typeface="標楷體" pitchFamily="65" charset="-120"/>
              </a:rPr>
              <a:t>』</a:t>
            </a:r>
            <a:endParaRPr lang="zh-TW" altLang="en-US" sz="3600" dirty="0">
              <a:latin typeface="標楷體" pitchFamily="65" charset="-120"/>
              <a:ea typeface="標楷體" pitchFamily="65" charset="-120"/>
            </a:endParaRPr>
          </a:p>
        </p:txBody>
      </p:sp>
      <p:sp>
        <p:nvSpPr>
          <p:cNvPr id="9" name="文字方塊 8"/>
          <p:cNvSpPr txBox="1"/>
          <p:nvPr/>
        </p:nvSpPr>
        <p:spPr>
          <a:xfrm>
            <a:off x="827584" y="4509120"/>
            <a:ext cx="7272808" cy="553998"/>
          </a:xfrm>
          <a:prstGeom prst="rect">
            <a:avLst/>
          </a:prstGeom>
          <a:noFill/>
        </p:spPr>
        <p:txBody>
          <a:bodyPr wrap="square" rtlCol="0">
            <a:spAutoFit/>
          </a:bodyPr>
          <a:lstStyle/>
          <a:p>
            <a:r>
              <a:rPr lang="zh-TW" altLang="en-US" sz="3000" b="1" dirty="0" smtClean="0">
                <a:solidFill>
                  <a:srgbClr val="002060"/>
                </a:solidFill>
                <a:latin typeface="標楷體" pitchFamily="65" charset="-120"/>
                <a:ea typeface="標楷體" pitchFamily="65" charset="-120"/>
              </a:rPr>
              <a:t>彙編藥師</a:t>
            </a:r>
            <a:r>
              <a:rPr lang="en-US" altLang="zh-TW" sz="3000" b="1" dirty="0" smtClean="0">
                <a:solidFill>
                  <a:srgbClr val="002060"/>
                </a:solidFill>
                <a:latin typeface="標楷體" pitchFamily="65" charset="-120"/>
                <a:ea typeface="標楷體" pitchFamily="65" charset="-120"/>
              </a:rPr>
              <a:t>:</a:t>
            </a:r>
            <a:r>
              <a:rPr lang="zh-TW" altLang="en-US" sz="3000" b="1" dirty="0" smtClean="0">
                <a:solidFill>
                  <a:srgbClr val="002060"/>
                </a:solidFill>
                <a:latin typeface="標楷體" pitchFamily="65" charset="-120"/>
                <a:ea typeface="標楷體" pitchFamily="65" charset="-120"/>
              </a:rPr>
              <a:t>陳金火 王儀絜 陳楷羲 蔡宗耀</a:t>
            </a:r>
            <a:endParaRPr lang="zh-TW" altLang="en-US" sz="3000" b="1" dirty="0">
              <a:solidFill>
                <a:srgbClr val="002060"/>
              </a:solidFill>
              <a:latin typeface="標楷體" pitchFamily="65" charset="-120"/>
              <a:ea typeface="標楷體" pitchFamily="65" charset="-120"/>
            </a:endParaRPr>
          </a:p>
        </p:txBody>
      </p:sp>
      <p:sp>
        <p:nvSpPr>
          <p:cNvPr id="10" name="矩形 9"/>
          <p:cNvSpPr/>
          <p:nvPr/>
        </p:nvSpPr>
        <p:spPr>
          <a:xfrm>
            <a:off x="1115616" y="5085184"/>
            <a:ext cx="6480720" cy="1384995"/>
          </a:xfrm>
          <a:prstGeom prst="rect">
            <a:avLst/>
          </a:prstGeom>
        </p:spPr>
        <p:txBody>
          <a:bodyPr wrap="square">
            <a:spAutoFit/>
          </a:bodyPr>
          <a:lstStyle/>
          <a:p>
            <a:r>
              <a:rPr lang="zh-TW" altLang="en-US" sz="2800" b="1" dirty="0" smtClean="0">
                <a:latin typeface="標楷體" pitchFamily="65" charset="-120"/>
                <a:ea typeface="標楷體" pitchFamily="65" charset="-120"/>
              </a:rPr>
              <a:t>資料來源</a:t>
            </a:r>
            <a:r>
              <a:rPr lang="en-US" altLang="zh-TW" sz="2800" b="1" dirty="0" smtClean="0">
                <a:latin typeface="標楷體" pitchFamily="65" charset="-120"/>
                <a:ea typeface="標楷體" pitchFamily="65" charset="-120"/>
              </a:rPr>
              <a:t>:</a:t>
            </a:r>
          </a:p>
          <a:p>
            <a:r>
              <a:rPr lang="zh-TW" altLang="en-US" sz="2800" b="1" dirty="0" smtClean="0">
                <a:latin typeface="標楷體" pitchFamily="65" charset="-120"/>
                <a:ea typeface="標楷體" pitchFamily="65" charset="-120"/>
              </a:rPr>
              <a:t>衛生福利部中醫藥司</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中醫藥好好玩</a:t>
            </a:r>
            <a:endParaRPr lang="en-US" altLang="zh-TW" sz="2800" b="1" dirty="0" smtClean="0">
              <a:latin typeface="標楷體" pitchFamily="65" charset="-120"/>
              <a:ea typeface="標楷體" pitchFamily="65" charset="-120"/>
            </a:endParaRPr>
          </a:p>
          <a:p>
            <a:r>
              <a:rPr lang="zh-TW" altLang="en-US" sz="2800" b="1" dirty="0" smtClean="0">
                <a:latin typeface="標楷體" pitchFamily="65" charset="-120"/>
                <a:ea typeface="標楷體" pitchFamily="65" charset="-120"/>
              </a:rPr>
              <a:t>中華民國</a:t>
            </a:r>
            <a:r>
              <a:rPr lang="zh-TW" altLang="en-US" sz="2800" b="1" smtClean="0">
                <a:latin typeface="標楷體" pitchFamily="65" charset="-120"/>
                <a:ea typeface="標楷體" pitchFamily="65" charset="-120"/>
              </a:rPr>
              <a:t>藥師公會全國聯合會</a:t>
            </a:r>
            <a:endParaRPr lang="zh-TW" altLang="en-US" sz="2800" b="1"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47664" y="548679"/>
            <a:ext cx="5832648" cy="864097"/>
          </a:xfrm>
        </p:spPr>
        <p:style>
          <a:lnRef idx="1">
            <a:schemeClr val="accent5"/>
          </a:lnRef>
          <a:fillRef idx="2">
            <a:schemeClr val="accent5"/>
          </a:fillRef>
          <a:effectRef idx="1">
            <a:schemeClr val="accent5"/>
          </a:effectRef>
          <a:fontRef idx="minor">
            <a:schemeClr val="dk1"/>
          </a:fontRef>
        </p:style>
        <p:txBody>
          <a:bodyPr>
            <a:normAutofit fontScale="90000"/>
          </a:bodyPr>
          <a:lstStyle/>
          <a:p>
            <a:pPr eaLnBrk="1" hangingPunct="1"/>
            <a:r>
              <a:rPr lang="en-US" altLang="zh-TW" sz="6000" b="1" dirty="0" smtClean="0">
                <a:solidFill>
                  <a:srgbClr val="FF0000"/>
                </a:solidFill>
                <a:latin typeface="新細明體"/>
                <a:ea typeface="新細明體"/>
                <a:cs typeface="文鼎古印體"/>
              </a:rPr>
              <a:t>【</a:t>
            </a:r>
            <a:r>
              <a:rPr lang="zh-TW" altLang="en-US" sz="6000" b="1" dirty="0" smtClean="0">
                <a:solidFill>
                  <a:srgbClr val="FF0000"/>
                </a:solidFill>
                <a:ea typeface="文鼎古印體"/>
                <a:cs typeface="文鼎古印體"/>
              </a:rPr>
              <a:t>藥</a:t>
            </a:r>
            <a:r>
              <a:rPr lang="en-US" altLang="zh-TW" sz="6000" b="1" dirty="0" smtClean="0">
                <a:solidFill>
                  <a:srgbClr val="FF0000"/>
                </a:solidFill>
                <a:latin typeface="新細明體"/>
                <a:ea typeface="新細明體"/>
                <a:cs typeface="文鼎古印體"/>
              </a:rPr>
              <a:t>】</a:t>
            </a:r>
            <a:r>
              <a:rPr lang="zh-TW" altLang="en-US" b="1" dirty="0" smtClean="0"/>
              <a:t>。</a:t>
            </a:r>
            <a:r>
              <a:rPr lang="zh-TW" altLang="en-US" sz="5400" b="1" dirty="0" smtClean="0">
                <a:ea typeface="標楷體" pitchFamily="65" charset="-120"/>
              </a:rPr>
              <a:t>治病</a:t>
            </a:r>
            <a:r>
              <a:rPr lang="zh-TW" altLang="en-US" sz="5400" b="1" dirty="0" smtClean="0">
                <a:solidFill>
                  <a:srgbClr val="009900"/>
                </a:solidFill>
                <a:ea typeface="標楷體" pitchFamily="65" charset="-120"/>
              </a:rPr>
              <a:t>艸</a:t>
            </a:r>
            <a:r>
              <a:rPr lang="zh-TW" altLang="en-US" b="1" dirty="0" smtClean="0"/>
              <a:t>。</a:t>
            </a:r>
          </a:p>
        </p:txBody>
      </p:sp>
      <p:sp>
        <p:nvSpPr>
          <p:cNvPr id="3075" name="Rectangle 3"/>
          <p:cNvSpPr>
            <a:spLocks noGrp="1" noChangeArrowheads="1"/>
          </p:cNvSpPr>
          <p:nvPr>
            <p:ph type="body" idx="1"/>
          </p:nvPr>
        </p:nvSpPr>
        <p:spPr>
          <a:xfrm>
            <a:off x="539552" y="1628800"/>
            <a:ext cx="7920111" cy="4392488"/>
          </a:xfrm>
        </p:spPr>
        <p:style>
          <a:lnRef idx="1">
            <a:schemeClr val="accent3"/>
          </a:lnRef>
          <a:fillRef idx="2">
            <a:schemeClr val="accent3"/>
          </a:fillRef>
          <a:effectRef idx="1">
            <a:schemeClr val="accent3"/>
          </a:effectRef>
          <a:fontRef idx="minor">
            <a:schemeClr val="dk1"/>
          </a:fontRef>
        </p:style>
        <p:txBody>
          <a:bodyPr/>
          <a:lstStyle/>
          <a:p>
            <a:pPr eaLnBrk="1" hangingPunct="1">
              <a:buFont typeface="Wingdings" pitchFamily="2" charset="2"/>
              <a:buChar char="Ø"/>
            </a:pPr>
            <a:r>
              <a:rPr lang="zh-TW" altLang="en-US" sz="3600" b="1" dirty="0" smtClean="0">
                <a:latin typeface="標楷體" pitchFamily="65" charset="-120"/>
                <a:ea typeface="標楷體" pitchFamily="65" charset="-120"/>
              </a:rPr>
              <a:t>「藥」是用以治療疾病之草、使人健康過著快樂的生活、所以</a:t>
            </a:r>
            <a:r>
              <a:rPr lang="zh-TW" altLang="en-US" sz="3600" b="1" dirty="0" smtClean="0">
                <a:solidFill>
                  <a:srgbClr val="FF0000"/>
                </a:solidFill>
                <a:latin typeface="標楷體" pitchFamily="65" charset="-120"/>
                <a:ea typeface="標楷體" pitchFamily="65" charset="-120"/>
              </a:rPr>
              <a:t>艸加上樂</a:t>
            </a:r>
            <a:r>
              <a:rPr lang="zh-TW" altLang="en-US" sz="3600" b="1" dirty="0" smtClean="0">
                <a:latin typeface="標楷體" pitchFamily="65" charset="-120"/>
                <a:ea typeface="標楷體" pitchFamily="65" charset="-120"/>
              </a:rPr>
              <a:t>即為「藥」字。</a:t>
            </a:r>
          </a:p>
          <a:p>
            <a:pPr eaLnBrk="1" hangingPunct="1">
              <a:buFont typeface="Wingdings" pitchFamily="2" charset="2"/>
              <a:buChar char="Ø"/>
            </a:pPr>
            <a:endParaRPr lang="en-US" altLang="zh-TW" sz="1400" dirty="0" smtClean="0">
              <a:ea typeface="標楷體" pitchFamily="65" charset="-120"/>
            </a:endParaRPr>
          </a:p>
        </p:txBody>
      </p:sp>
      <p:sp>
        <p:nvSpPr>
          <p:cNvPr id="1033" name="Rectangle 4"/>
          <p:cNvSpPr>
            <a:spLocks noChangeArrowheads="1"/>
          </p:cNvSpPr>
          <p:nvPr/>
        </p:nvSpPr>
        <p:spPr bwMode="auto">
          <a:xfrm>
            <a:off x="900113" y="5383213"/>
            <a:ext cx="7416800" cy="523875"/>
          </a:xfrm>
          <a:prstGeom prst="rect">
            <a:avLst/>
          </a:prstGeom>
          <a:noFill/>
          <a:ln w="9525">
            <a:noFill/>
            <a:miter lim="800000"/>
            <a:headEnd/>
            <a:tailEnd/>
          </a:ln>
        </p:spPr>
        <p:txBody>
          <a:bodyPr anchor="ctr">
            <a:spAutoFit/>
          </a:bodyPr>
          <a:lstStyle/>
          <a:p>
            <a:endParaRPr kumimoji="0" lang="zh-TW" altLang="en-US" sz="2800">
              <a:solidFill>
                <a:srgbClr val="FF0000"/>
              </a:solidFill>
              <a:latin typeface="Calibri" pitchFamily="34" charset="0"/>
              <a:ea typeface="標楷體" pitchFamily="65" charset="-120"/>
            </a:endParaRPr>
          </a:p>
        </p:txBody>
      </p:sp>
      <p:pic>
        <p:nvPicPr>
          <p:cNvPr id="1034" name="Picture 2" descr="I:\車前草.bmp"/>
          <p:cNvPicPr>
            <a:picLocks noChangeAspect="1" noChangeArrowheads="1"/>
          </p:cNvPicPr>
          <p:nvPr/>
        </p:nvPicPr>
        <p:blipFill>
          <a:blip r:embed="rId3" cstate="print"/>
          <a:srcRect/>
          <a:stretch>
            <a:fillRect/>
          </a:stretch>
        </p:blipFill>
        <p:spPr bwMode="auto">
          <a:xfrm>
            <a:off x="899592" y="3429000"/>
            <a:ext cx="1152128" cy="1748057"/>
          </a:xfrm>
          <a:prstGeom prst="rect">
            <a:avLst/>
          </a:prstGeom>
          <a:noFill/>
          <a:ln w="9525">
            <a:noFill/>
            <a:miter lim="800000"/>
            <a:headEnd/>
            <a:tailEnd/>
          </a:ln>
        </p:spPr>
      </p:pic>
      <p:pic>
        <p:nvPicPr>
          <p:cNvPr id="1035" name="Picture 3" descr="I:\車前子-2.JPG"/>
          <p:cNvPicPr>
            <a:picLocks noChangeAspect="1" noChangeArrowheads="1"/>
          </p:cNvPicPr>
          <p:nvPr/>
        </p:nvPicPr>
        <p:blipFill>
          <a:blip r:embed="rId4" cstate="print"/>
          <a:srcRect/>
          <a:stretch>
            <a:fillRect/>
          </a:stretch>
        </p:blipFill>
        <p:spPr bwMode="auto">
          <a:xfrm rot="10800000">
            <a:off x="2483768" y="3573016"/>
            <a:ext cx="1800200" cy="1506524"/>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7236296" y="4371368"/>
          <a:ext cx="720080" cy="954620"/>
        </p:xfrm>
        <a:graphic>
          <a:graphicData uri="http://schemas.openxmlformats.org/presentationml/2006/ole">
            <mc:AlternateContent xmlns:mc="http://schemas.openxmlformats.org/markup-compatibility/2006">
              <mc:Choice xmlns:v="urn:schemas-microsoft-com:vml" Requires="v">
                <p:oleObj spid="_x0000_s16389" name="Image" r:id="rId5" imgW="5295238" imgH="7009524" progId="Photoshop.Image.12">
                  <p:embed/>
                </p:oleObj>
              </mc:Choice>
              <mc:Fallback>
                <p:oleObj name="Image" r:id="rId5" imgW="5295238" imgH="7009524" progId="Photoshop.Image.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4371368"/>
                        <a:ext cx="720080" cy="95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6804248" y="3284984"/>
          <a:ext cx="648072" cy="1001993"/>
        </p:xfrm>
        <a:graphic>
          <a:graphicData uri="http://schemas.openxmlformats.org/presentationml/2006/ole">
            <mc:AlternateContent xmlns:mc="http://schemas.openxmlformats.org/markup-compatibility/2006">
              <mc:Choice xmlns:v="urn:schemas-microsoft-com:vml" Requires="v">
                <p:oleObj spid="_x0000_s16390" name="Image" r:id="rId7" imgW="4266667" imgH="6603175" progId="Photoshop.Image.12">
                  <p:embed/>
                </p:oleObj>
              </mc:Choice>
              <mc:Fallback>
                <p:oleObj name="Image" r:id="rId7" imgW="4266667" imgH="6603175" progId="Photoshop.Image.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3284984"/>
                        <a:ext cx="648072" cy="100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6" name="Picture 7" descr="C:\Documents and Settings\蔡宗耀\My Documents\藥用有毒植物\老公根.JPG"/>
          <p:cNvPicPr>
            <a:picLocks noChangeAspect="1" noChangeArrowheads="1"/>
          </p:cNvPicPr>
          <p:nvPr/>
        </p:nvPicPr>
        <p:blipFill>
          <a:blip r:embed="rId9" cstate="print"/>
          <a:srcRect/>
          <a:stretch>
            <a:fillRect/>
          </a:stretch>
        </p:blipFill>
        <p:spPr bwMode="auto">
          <a:xfrm>
            <a:off x="4499992" y="3356992"/>
            <a:ext cx="2111804"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idx="4294967295"/>
          </p:nvPr>
        </p:nvSpPr>
        <p:spPr>
          <a:xfrm>
            <a:off x="467544" y="836712"/>
            <a:ext cx="8132440" cy="1470025"/>
          </a:xfrm>
        </p:spPr>
        <p:txBody>
          <a:bodyPr/>
          <a:lstStyle/>
          <a:p>
            <a:pPr algn="l" eaLnBrk="1" hangingPunct="1">
              <a:lnSpc>
                <a:spcPct val="150000"/>
              </a:lnSpc>
            </a:pPr>
            <a:r>
              <a:rPr lang="zh-TW" altLang="en-US" sz="3600" b="1" dirty="0" smtClean="0"/>
              <a:t>您看過西醫，或也許看過中醫。</a:t>
            </a:r>
            <a:r>
              <a:rPr lang="en-US" altLang="zh-TW" sz="3600" b="1" dirty="0" smtClean="0"/>
              <a:t/>
            </a:r>
            <a:br>
              <a:rPr lang="en-US" altLang="zh-TW" sz="3600" b="1" dirty="0" smtClean="0"/>
            </a:br>
            <a:r>
              <a:rPr lang="zh-TW" altLang="en-US" sz="3600" b="1" dirty="0" smtClean="0"/>
              <a:t>或您不曾看過中醫，但您一定吃過中藥！</a:t>
            </a:r>
            <a:endParaRPr lang="zh-TW" altLang="en-US" sz="3600" dirty="0" smtClean="0"/>
          </a:p>
        </p:txBody>
      </p:sp>
      <p:sp>
        <p:nvSpPr>
          <p:cNvPr id="5" name="副標題 4"/>
          <p:cNvSpPr>
            <a:spLocks noGrp="1"/>
          </p:cNvSpPr>
          <p:nvPr>
            <p:ph type="subTitle" idx="4294967295"/>
          </p:nvPr>
        </p:nvSpPr>
        <p:spPr>
          <a:xfrm>
            <a:off x="0" y="2564904"/>
            <a:ext cx="9144000" cy="936104"/>
          </a:xfrm>
          <a:solidFill>
            <a:srgbClr val="FFFF00"/>
          </a:solidFill>
          <a:ln>
            <a:solidFill>
              <a:srgbClr val="FF0000"/>
            </a:solidFill>
          </a:ln>
        </p:spPr>
        <p:txBody>
          <a:bodyPr/>
          <a:lstStyle/>
          <a:p>
            <a:pPr marL="0" indent="0" algn="ctr" eaLnBrk="1" hangingPunct="1">
              <a:buFont typeface="Arial" pitchFamily="34" charset="0"/>
              <a:buNone/>
            </a:pPr>
            <a:r>
              <a:rPr lang="zh-TW" altLang="en-US" sz="4400" b="1" dirty="0" smtClean="0"/>
              <a:t>蔥、薑、蒜都是中藥，您知道嗎？</a:t>
            </a:r>
          </a:p>
        </p:txBody>
      </p:sp>
      <p:pic>
        <p:nvPicPr>
          <p:cNvPr id="6" name="圖片 5" descr="蔥.jpg"/>
          <p:cNvPicPr>
            <a:picLocks noChangeAspect="1"/>
          </p:cNvPicPr>
          <p:nvPr/>
        </p:nvPicPr>
        <p:blipFill>
          <a:blip r:embed="rId2" cstate="print"/>
          <a:srcRect/>
          <a:stretch>
            <a:fillRect/>
          </a:stretch>
        </p:blipFill>
        <p:spPr bwMode="auto">
          <a:xfrm>
            <a:off x="1187624" y="3812879"/>
            <a:ext cx="1539428" cy="2054323"/>
          </a:xfrm>
          <a:prstGeom prst="rect">
            <a:avLst/>
          </a:prstGeom>
          <a:noFill/>
          <a:ln w="9525">
            <a:noFill/>
            <a:miter lim="800000"/>
            <a:headEnd/>
            <a:tailEnd/>
          </a:ln>
        </p:spPr>
      </p:pic>
      <p:pic>
        <p:nvPicPr>
          <p:cNvPr id="7" name="圖片 6" descr="薑_中藥世家.jpg"/>
          <p:cNvPicPr>
            <a:picLocks noChangeAspect="1"/>
          </p:cNvPicPr>
          <p:nvPr/>
        </p:nvPicPr>
        <p:blipFill>
          <a:blip r:embed="rId3" cstate="print"/>
          <a:srcRect/>
          <a:stretch>
            <a:fillRect/>
          </a:stretch>
        </p:blipFill>
        <p:spPr bwMode="auto">
          <a:xfrm>
            <a:off x="3347864" y="3865269"/>
            <a:ext cx="1872208" cy="2008853"/>
          </a:xfrm>
          <a:prstGeom prst="rect">
            <a:avLst/>
          </a:prstGeom>
          <a:noFill/>
          <a:ln w="9525">
            <a:noFill/>
            <a:miter lim="800000"/>
            <a:headEnd/>
            <a:tailEnd/>
          </a:ln>
        </p:spPr>
      </p:pic>
      <p:pic>
        <p:nvPicPr>
          <p:cNvPr id="8" name="圖片 7" descr="蒜_四時養生保健網.jpg"/>
          <p:cNvPicPr>
            <a:picLocks noChangeAspect="1"/>
          </p:cNvPicPr>
          <p:nvPr/>
        </p:nvPicPr>
        <p:blipFill>
          <a:blip r:embed="rId4" cstate="print"/>
          <a:srcRect/>
          <a:stretch>
            <a:fillRect/>
          </a:stretch>
        </p:blipFill>
        <p:spPr bwMode="auto">
          <a:xfrm>
            <a:off x="6012160" y="3861048"/>
            <a:ext cx="1932692" cy="1896616"/>
          </a:xfrm>
          <a:prstGeom prst="rect">
            <a:avLst/>
          </a:prstGeom>
          <a:noFill/>
          <a:ln w="9525">
            <a:noFill/>
            <a:miter lim="800000"/>
            <a:headEnd/>
            <a:tailEnd/>
          </a:ln>
        </p:spPr>
      </p:pic>
      <p:sp>
        <p:nvSpPr>
          <p:cNvPr id="11" name="投影片編號版面配置區 10"/>
          <p:cNvSpPr txBox="1">
            <a:spLocks noGrp="1"/>
          </p:cNvSpPr>
          <p:nvPr/>
        </p:nvSpPr>
        <p:spPr>
          <a:xfrm>
            <a:off x="6804025" y="6356350"/>
            <a:ext cx="2133600" cy="365125"/>
          </a:xfrm>
          <a:prstGeom prst="rect">
            <a:avLst/>
          </a:prstGeom>
          <a:noFill/>
        </p:spPr>
        <p:txBody>
          <a:bodyPr anchor="ctr"/>
          <a:lstStyle/>
          <a:p>
            <a:pPr algn="r" fontAlgn="auto">
              <a:spcBef>
                <a:spcPts val="0"/>
              </a:spcBef>
              <a:spcAft>
                <a:spcPts val="0"/>
              </a:spcAft>
              <a:defRPr/>
            </a:pPr>
            <a:fld id="{6F5F0537-E0D5-4969-9E34-D9EA2D04CA00}" type="slidenum">
              <a:rPr kumimoji="0" lang="zh-TW" altLang="en-US" sz="1200">
                <a:latin typeface="+mn-lt"/>
                <a:ea typeface="+mn-ea"/>
              </a:rPr>
              <a:pPr algn="r" fontAlgn="auto">
                <a:spcBef>
                  <a:spcPts val="0"/>
                </a:spcBef>
                <a:spcAft>
                  <a:spcPts val="0"/>
                </a:spcAft>
                <a:defRPr/>
              </a:pPr>
              <a:t>4</a:t>
            </a:fld>
            <a:endParaRPr kumimoji="0" lang="zh-TW" altLang="en-US" sz="120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8" presetClass="entr" presetSubtype="16" fill="hold" grpId="0" nodeType="after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diamond(in)">
                                      <p:cBhvr>
                                        <p:cTn id="22" dur="1000"/>
                                        <p:tgtEl>
                                          <p:spTgt spid="5">
                                            <p:bg/>
                                          </p:spTgt>
                                        </p:tgtEl>
                                      </p:cBhvr>
                                    </p:animEffect>
                                  </p:childTnLst>
                                </p:cTn>
                              </p:par>
                            </p:childTnLst>
                          </p:cTn>
                        </p:par>
                        <p:par>
                          <p:cTn id="23" fill="hold">
                            <p:stCondLst>
                              <p:cond delay="2000"/>
                            </p:stCondLst>
                            <p:childTnLst>
                              <p:par>
                                <p:cTn id="24" presetID="8" presetClass="entr" presetSubtype="16"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diamond(in)">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5">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60648"/>
            <a:ext cx="6552728" cy="720725"/>
          </a:xfrm>
        </p:spPr>
        <p:style>
          <a:lnRef idx="1">
            <a:schemeClr val="accent5"/>
          </a:lnRef>
          <a:fillRef idx="2">
            <a:schemeClr val="accent5"/>
          </a:fillRef>
          <a:effectRef idx="1">
            <a:schemeClr val="accent5"/>
          </a:effectRef>
          <a:fontRef idx="minor">
            <a:schemeClr val="dk1"/>
          </a:fontRef>
        </p:style>
        <p:txBody>
          <a:bodyPr/>
          <a:lstStyle/>
          <a:p>
            <a:r>
              <a:rPr lang="zh-TW" altLang="en-US" b="1" dirty="0" smtClean="0">
                <a:solidFill>
                  <a:srgbClr val="C00000"/>
                </a:solidFill>
              </a:rPr>
              <a:t>中藥、生藥、青草藥定義</a:t>
            </a:r>
            <a:endParaRPr lang="zh-TW" altLang="en-US" b="1" dirty="0">
              <a:solidFill>
                <a:srgbClr val="C00000"/>
              </a:solidFill>
            </a:endParaRPr>
          </a:p>
        </p:txBody>
      </p:sp>
      <p:sp>
        <p:nvSpPr>
          <p:cNvPr id="46081" name="Rectangle 1"/>
          <p:cNvSpPr>
            <a:spLocks noChangeArrowheads="1"/>
          </p:cNvSpPr>
          <p:nvPr/>
        </p:nvSpPr>
        <p:spPr bwMode="auto">
          <a:xfrm>
            <a:off x="0" y="1196752"/>
            <a:ext cx="874846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2060"/>
                </a:solidFill>
                <a:effectLst/>
                <a:latin typeface="Arial" pitchFamily="34" charset="0"/>
                <a:ea typeface="新細明體" pitchFamily="18" charset="-120"/>
                <a:cs typeface="新細明體" pitchFamily="18" charset="-120"/>
              </a:rPr>
              <a:t>  </a:t>
            </a:r>
            <a:r>
              <a:rPr kumimoji="1" lang="zh-TW" sz="2400" b="1" i="0" u="none" strike="noStrike" cap="none" normalizeH="0" baseline="0" dirty="0" smtClean="0">
                <a:ln>
                  <a:noFill/>
                </a:ln>
                <a:solidFill>
                  <a:srgbClr val="002060"/>
                </a:solidFill>
                <a:effectLst/>
                <a:latin typeface="Arial" pitchFamily="34" charset="0"/>
                <a:ea typeface="新細明體" pitchFamily="18" charset="-120"/>
                <a:cs typeface="新細明體" pitchFamily="18" charset="-120"/>
              </a:rPr>
              <a:t>中藥（</a:t>
            </a:r>
            <a:r>
              <a:rPr kumimoji="1" lang="en-US" altLang="zh-TW" sz="2400" b="1" i="0" u="none" strike="noStrike" cap="none" normalizeH="0" baseline="0" dirty="0" smtClean="0">
                <a:ln>
                  <a:noFill/>
                </a:ln>
                <a:solidFill>
                  <a:srgbClr val="002060"/>
                </a:solidFill>
                <a:effectLst/>
                <a:latin typeface="Arial" pitchFamily="34" charset="0"/>
                <a:ea typeface="新細明體" pitchFamily="18" charset="-120"/>
                <a:cs typeface="新細明體" pitchFamily="18" charset="-120"/>
              </a:rPr>
              <a:t>Chinese crude drugs</a:t>
            </a:r>
            <a:r>
              <a:rPr kumimoji="1" lang="zh-TW" altLang="en-US" sz="2400" b="1" i="0" u="none" strike="noStrike" cap="none" normalizeH="0" baseline="0" dirty="0" smtClean="0">
                <a:ln>
                  <a:noFill/>
                </a:ln>
                <a:solidFill>
                  <a:srgbClr val="002060"/>
                </a:solidFill>
                <a:effectLst/>
                <a:latin typeface="Arial" pitchFamily="34" charset="0"/>
                <a:ea typeface="新細明體" pitchFamily="18" charset="-120"/>
                <a:cs typeface="新細明體" pitchFamily="18" charset="-120"/>
              </a:rPr>
              <a:t>）：</a:t>
            </a:r>
            <a:endParaRPr kumimoji="1" lang="en-US" altLang="zh-TW" sz="2400" b="1" i="0" u="none" strike="noStrike" cap="none" normalizeH="0" baseline="0" dirty="0" smtClean="0">
              <a:ln>
                <a:noFill/>
              </a:ln>
              <a:solidFill>
                <a:srgbClr val="002060"/>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指在中國傳統醫藥理論指導採集、炮製、製劑、</a:t>
            </a:r>
            <a:endParaRPr kumimoji="1" lang="en-US" altLang="zh-TW"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lvl="0"/>
            <a:r>
              <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用於預防、治療疾病及</a:t>
            </a:r>
            <a:r>
              <a:rPr lang="zh-TW" altLang="en-US" sz="2400" b="1" dirty="0" smtClean="0">
                <a:latin typeface="Arial" pitchFamily="34" charset="0"/>
                <a:ea typeface="新細明體" pitchFamily="18" charset="-120"/>
                <a:cs typeface="新細明體" pitchFamily="18" charset="-120"/>
              </a:rPr>
              <a:t>具有康復和保健作用的藥物，統稱為中藥</a:t>
            </a:r>
            <a:endParaRPr kumimoji="1" lang="en-US" altLang="zh-TW"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6082" name="Rectangle 2"/>
          <p:cNvSpPr>
            <a:spLocks noChangeArrowheads="1"/>
          </p:cNvSpPr>
          <p:nvPr/>
        </p:nvSpPr>
        <p:spPr bwMode="auto">
          <a:xfrm>
            <a:off x="0" y="2564904"/>
            <a:ext cx="880241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rPr>
              <a:t>    </a:t>
            </a:r>
            <a:r>
              <a:rPr kumimoji="1" lang="zh-TW" sz="2400" b="1"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rPr>
              <a:t>生藥（</a:t>
            </a:r>
            <a:r>
              <a:rPr kumimoji="1" lang="en-US" altLang="zh-TW" sz="2400" b="1"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rPr>
              <a:t>Crude drug</a:t>
            </a:r>
            <a:r>
              <a:rPr kumimoji="1" lang="zh-TW" altLang="en-US" sz="2400" b="1"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rPr>
              <a:t>）</a:t>
            </a:r>
            <a:r>
              <a:rPr kumimoji="1" lang="en-US" altLang="zh-TW" sz="2400" b="1"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rPr>
              <a:t>:</a:t>
            </a:r>
          </a:p>
          <a:p>
            <a:r>
              <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t>
            </a:r>
            <a:r>
              <a:rPr lang="zh-TW" altLang="en-US" sz="2400" b="1" dirty="0" smtClean="0">
                <a:latin typeface="Arial" pitchFamily="34" charset="0"/>
                <a:ea typeface="新細明體" pitchFamily="18" charset="-120"/>
                <a:cs typeface="新細明體" pitchFamily="18" charset="-120"/>
              </a:rPr>
              <a:t>乃植物、動物、礦物三大</a:t>
            </a:r>
            <a:r>
              <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自然物，取其原狀或一部份動植物</a:t>
            </a:r>
            <a:r>
              <a:rPr lang="zh-TW" altLang="en-US" sz="2400" b="1" dirty="0" smtClean="0">
                <a:latin typeface="Arial" pitchFamily="34" charset="0"/>
                <a:ea typeface="新細明體" pitchFamily="18" charset="-120"/>
                <a:cs typeface="新細明體" pitchFamily="18" charset="-120"/>
              </a:rPr>
              <a:t>的抽出物、分泌物、細胞內含物以生品原狀或經乾燥等簡單加工</a:t>
            </a:r>
            <a:endParaRPr lang="en-US" altLang="zh-TW" sz="2400" b="1" dirty="0" smtClean="0">
              <a:latin typeface="Arial" pitchFamily="34" charset="0"/>
              <a:ea typeface="新細明體" pitchFamily="18" charset="-120"/>
              <a:cs typeface="新細明體" pitchFamily="18" charset="-120"/>
            </a:endParaRPr>
          </a:p>
          <a:p>
            <a:r>
              <a:rPr lang="zh-TW" altLang="en-US" sz="2400" b="1" dirty="0" smtClean="0">
                <a:latin typeface="Arial" pitchFamily="34" charset="0"/>
                <a:ea typeface="新細明體" pitchFamily="18" charset="-120"/>
                <a:cs typeface="新細明體" pitchFamily="18" charset="-120"/>
              </a:rPr>
              <a:t>供醫藥者用於疾病的治療或供為有效成分抽出之原料及成為製劑原料者之稱謂</a:t>
            </a:r>
            <a:endParaRPr lang="en-US" altLang="zh-TW" sz="2400" b="1" dirty="0" smtClean="0">
              <a:latin typeface="Arial" pitchFamily="34" charset="0"/>
              <a:ea typeface="新細明體" pitchFamily="18" charset="-120"/>
              <a:cs typeface="新細明體" pitchFamily="18" charset="-120"/>
            </a:endParaRPr>
          </a:p>
          <a:p>
            <a:endParaRPr lang="en-US" altLang="zh-TW" sz="2400" b="1" dirty="0" smtClean="0">
              <a:latin typeface="Arial" pitchFamily="34" charset="0"/>
              <a:ea typeface="新細明體" pitchFamily="18" charset="-120"/>
              <a:cs typeface="新細明體" pitchFamily="18" charset="-120"/>
            </a:endParaRPr>
          </a:p>
          <a:p>
            <a:endParaRPr kumimoji="1" lang="en-US" altLang="zh-TW"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6083" name="Rectangle 3"/>
          <p:cNvSpPr>
            <a:spLocks noChangeArrowheads="1"/>
          </p:cNvSpPr>
          <p:nvPr/>
        </p:nvSpPr>
        <p:spPr bwMode="auto">
          <a:xfrm>
            <a:off x="0" y="4653136"/>
            <a:ext cx="8494633"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6600"/>
                </a:solidFill>
                <a:effectLst/>
                <a:latin typeface="Arial" pitchFamily="34" charset="0"/>
                <a:ea typeface="新細明體" pitchFamily="18" charset="-120"/>
                <a:cs typeface="新細明體" pitchFamily="18" charset="-120"/>
              </a:rPr>
              <a:t>    </a:t>
            </a:r>
            <a:r>
              <a:rPr kumimoji="1" lang="zh-TW" sz="2400" b="1" i="0" u="none" strike="noStrike" cap="none" normalizeH="0" baseline="0" dirty="0" smtClean="0">
                <a:ln>
                  <a:noFill/>
                </a:ln>
                <a:solidFill>
                  <a:srgbClr val="006600"/>
                </a:solidFill>
                <a:effectLst/>
                <a:latin typeface="Arial" pitchFamily="34" charset="0"/>
                <a:ea typeface="新細明體" pitchFamily="18" charset="-120"/>
                <a:cs typeface="新細明體" pitchFamily="18" charset="-120"/>
              </a:rPr>
              <a:t>民間青草藥</a:t>
            </a:r>
            <a:r>
              <a:rPr kumimoji="1" lang="en-US" altLang="zh-TW" sz="2400" b="1" i="0" u="none" strike="noStrike" cap="none" normalizeH="0" baseline="0" dirty="0" smtClean="0">
                <a:ln>
                  <a:noFill/>
                </a:ln>
                <a:solidFill>
                  <a:srgbClr val="006600"/>
                </a:solidFill>
                <a:effectLst/>
                <a:latin typeface="Arial" pitchFamily="34" charset="0"/>
                <a:ea typeface="新細明體" pitchFamily="18" charset="-120"/>
                <a:cs typeface="新細明體" pitchFamily="18" charset="-120"/>
              </a:rPr>
              <a:t>(Folk Medicine)</a:t>
            </a:r>
            <a:r>
              <a:rPr kumimoji="1" lang="zh-TW" altLang="en-US" sz="2400" b="1" i="0" u="none" strike="noStrike" cap="none" normalizeH="0" baseline="0" dirty="0" smtClean="0">
                <a:ln>
                  <a:noFill/>
                </a:ln>
                <a:solidFill>
                  <a:srgbClr val="006600"/>
                </a:solidFill>
                <a:effectLst/>
                <a:latin typeface="Arial" pitchFamily="34" charset="0"/>
                <a:ea typeface="新細明體" pitchFamily="18" charset="-120"/>
                <a:cs typeface="新細明體" pitchFamily="18" charset="-120"/>
              </a:rPr>
              <a:t> ：</a:t>
            </a:r>
            <a:endParaRPr kumimoji="1" lang="en-US" altLang="zh-TW" sz="2400" b="1" i="0" u="none" strike="noStrike" cap="none" normalizeH="0" baseline="0" dirty="0" smtClean="0">
              <a:ln>
                <a:noFill/>
              </a:ln>
              <a:solidFill>
                <a:srgbClr val="006600"/>
              </a:solidFill>
              <a:effectLst/>
              <a:latin typeface="Arial" pitchFamily="34" charset="0"/>
              <a:ea typeface="新細明體" pitchFamily="18" charset="-120"/>
              <a:cs typeface="新細明體" pitchFamily="18" charset="-120"/>
            </a:endParaRPr>
          </a:p>
          <a:p>
            <a:pPr lvl="0"/>
            <a:r>
              <a:rPr lang="zh-TW" altLang="en-US" sz="2400" b="1" dirty="0" smtClean="0">
                <a:latin typeface="Arial" pitchFamily="34" charset="0"/>
                <a:ea typeface="新細明體" pitchFamily="18" charset="-120"/>
                <a:cs typeface="新細明體" pitchFamily="18" charset="-120"/>
              </a:rPr>
              <a:t>所使用的植物在中藥本草文獻不見記載，無醫學理論根據。  </a:t>
            </a:r>
            <a:endParaRPr kumimoji="1" lang="en-US" altLang="zh-TW"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，乃是針對病名或單一症狀，憑經驗得傳承以期待局部療效者</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標題 1"/>
          <p:cNvSpPr>
            <a:spLocks noGrp="1"/>
          </p:cNvSpPr>
          <p:nvPr>
            <p:ph type="title"/>
          </p:nvPr>
        </p:nvSpPr>
        <p:spPr>
          <a:xfrm>
            <a:off x="2555875" y="274638"/>
            <a:ext cx="3240088" cy="777875"/>
          </a:xfrm>
        </p:spPr>
        <p:txBody>
          <a:bodyPr/>
          <a:lstStyle/>
          <a:p>
            <a:pPr eaLnBrk="1" hangingPunct="1"/>
            <a:r>
              <a:rPr lang="zh-TW" altLang="zh-TW" sz="4000" b="1" dirty="0" smtClean="0"/>
              <a:t>認識中藥</a:t>
            </a:r>
            <a:endParaRPr lang="zh-TW" altLang="en-US" sz="4000" dirty="0" smtClean="0"/>
          </a:p>
        </p:txBody>
      </p:sp>
      <p:sp>
        <p:nvSpPr>
          <p:cNvPr id="4099" name="內容版面配置區 2"/>
          <p:cNvSpPr>
            <a:spLocks noGrp="1"/>
          </p:cNvSpPr>
          <p:nvPr>
            <p:ph idx="1"/>
          </p:nvPr>
        </p:nvSpPr>
        <p:spPr>
          <a:xfrm>
            <a:off x="251520" y="1196752"/>
            <a:ext cx="8424936" cy="4752528"/>
          </a:xfrm>
        </p:spPr>
        <p:style>
          <a:lnRef idx="1">
            <a:schemeClr val="accent3"/>
          </a:lnRef>
          <a:fillRef idx="2">
            <a:schemeClr val="accent3"/>
          </a:fillRef>
          <a:effectRef idx="1">
            <a:schemeClr val="accent3"/>
          </a:effectRef>
          <a:fontRef idx="minor">
            <a:schemeClr val="dk1"/>
          </a:fontRef>
        </p:style>
        <p:txBody>
          <a:bodyPr/>
          <a:lstStyle/>
          <a:p>
            <a:pPr eaLnBrk="1" hangingPunct="1">
              <a:buFont typeface="Arial" charset="0"/>
              <a:buNone/>
            </a:pPr>
            <a:endParaRPr lang="en-US" altLang="zh-TW" dirty="0" smtClean="0"/>
          </a:p>
          <a:p>
            <a:pPr eaLnBrk="1" hangingPunct="1">
              <a:buFont typeface="Arial" charset="0"/>
              <a:buNone/>
            </a:pPr>
            <a:endParaRPr lang="en-US" altLang="zh-TW" dirty="0" smtClean="0"/>
          </a:p>
          <a:p>
            <a:pPr eaLnBrk="1" hangingPunct="1">
              <a:buFont typeface="Arial" charset="0"/>
              <a:buNone/>
            </a:pPr>
            <a:r>
              <a:rPr lang="zh-TW" altLang="en-US" b="1" dirty="0" smtClean="0"/>
              <a:t>                    </a:t>
            </a:r>
            <a:endParaRPr lang="en-US" altLang="zh-TW" b="1" dirty="0" smtClean="0"/>
          </a:p>
          <a:p>
            <a:pPr eaLnBrk="1" hangingPunct="1">
              <a:buFont typeface="Arial" charset="0"/>
              <a:buNone/>
            </a:pPr>
            <a:r>
              <a:rPr lang="en-US" altLang="zh-TW" b="1" dirty="0" smtClean="0"/>
              <a:t>                     </a:t>
            </a:r>
            <a:r>
              <a:rPr lang="zh-TW" altLang="zh-TW" sz="3600" b="1" dirty="0" smtClean="0">
                <a:solidFill>
                  <a:srgbClr val="7030A0"/>
                </a:solidFill>
              </a:rPr>
              <a:t>性味 </a:t>
            </a:r>
            <a:r>
              <a:rPr lang="en-US" altLang="zh-TW" sz="3600" b="1" dirty="0" smtClean="0">
                <a:solidFill>
                  <a:srgbClr val="7030A0"/>
                </a:solidFill>
              </a:rPr>
              <a:t>  </a:t>
            </a:r>
            <a:r>
              <a:rPr lang="zh-TW" altLang="zh-TW" sz="3600" b="1" dirty="0" smtClean="0">
                <a:solidFill>
                  <a:srgbClr val="7030A0"/>
                </a:solidFill>
              </a:rPr>
              <a:t>歸經 </a:t>
            </a:r>
            <a:r>
              <a:rPr lang="en-US" altLang="zh-TW" sz="3600" b="1" dirty="0" smtClean="0">
                <a:solidFill>
                  <a:srgbClr val="7030A0"/>
                </a:solidFill>
              </a:rPr>
              <a:t>  </a:t>
            </a:r>
            <a:r>
              <a:rPr lang="zh-TW" altLang="zh-TW" sz="3600" b="1" dirty="0" smtClean="0">
                <a:solidFill>
                  <a:srgbClr val="7030A0"/>
                </a:solidFill>
              </a:rPr>
              <a:t>性能</a:t>
            </a:r>
            <a:r>
              <a:rPr lang="en-US" altLang="zh-TW" sz="3600" b="1" dirty="0" smtClean="0">
                <a:solidFill>
                  <a:srgbClr val="7030A0"/>
                </a:solidFill>
              </a:rPr>
              <a:t>  </a:t>
            </a:r>
            <a:r>
              <a:rPr lang="zh-TW" altLang="zh-TW" sz="3600" b="1" dirty="0" smtClean="0">
                <a:solidFill>
                  <a:srgbClr val="7030A0"/>
                </a:solidFill>
              </a:rPr>
              <a:t> 作用</a:t>
            </a:r>
            <a:endParaRPr lang="en-US" altLang="zh-TW" sz="3600" b="1" dirty="0" smtClean="0">
              <a:solidFill>
                <a:srgbClr val="7030A0"/>
              </a:solidFill>
            </a:endParaRPr>
          </a:p>
          <a:p>
            <a:pPr eaLnBrk="1" hangingPunct="1">
              <a:buFont typeface="Arial" charset="0"/>
              <a:buNone/>
            </a:pPr>
            <a:r>
              <a:rPr lang="en-US" altLang="zh-TW" b="1" dirty="0" smtClean="0"/>
              <a:t>                 </a:t>
            </a:r>
          </a:p>
          <a:p>
            <a:pPr eaLnBrk="1" hangingPunct="1">
              <a:buNone/>
            </a:pPr>
            <a:r>
              <a:rPr lang="en-US" altLang="zh-TW" b="1" dirty="0" smtClean="0"/>
              <a:t>               </a:t>
            </a:r>
          </a:p>
          <a:p>
            <a:pPr eaLnBrk="1" hangingPunct="1">
              <a:buNone/>
            </a:pPr>
            <a:r>
              <a:rPr lang="en-US" altLang="zh-TW" b="1" dirty="0" smtClean="0"/>
              <a:t>              </a:t>
            </a:r>
            <a:r>
              <a:rPr lang="zh-TW" altLang="zh-TW" b="1" dirty="0" smtClean="0"/>
              <a:t>上品</a:t>
            </a:r>
            <a:r>
              <a:rPr lang="zh-TW" altLang="en-US" b="1" dirty="0" smtClean="0"/>
              <a:t>               </a:t>
            </a:r>
            <a:r>
              <a:rPr lang="zh-TW" altLang="zh-TW" b="1" dirty="0" smtClean="0"/>
              <a:t>中品</a:t>
            </a:r>
            <a:r>
              <a:rPr lang="zh-TW" altLang="en-US" b="1" dirty="0" smtClean="0"/>
              <a:t>               </a:t>
            </a:r>
            <a:r>
              <a:rPr lang="zh-TW" altLang="zh-TW" b="1" dirty="0" smtClean="0"/>
              <a:t>下品</a:t>
            </a:r>
            <a:endParaRPr lang="en-US" altLang="zh-TW" b="1" dirty="0" smtClean="0"/>
          </a:p>
          <a:p>
            <a:pPr>
              <a:buNone/>
            </a:pPr>
            <a:r>
              <a:rPr lang="en-US" altLang="zh-TW" sz="2400" b="1" dirty="0" smtClean="0"/>
              <a:t>                   120</a:t>
            </a:r>
            <a:r>
              <a:rPr lang="zh-TW" altLang="zh-TW" sz="2400" b="1" dirty="0" smtClean="0"/>
              <a:t>種</a:t>
            </a:r>
            <a:r>
              <a:rPr lang="en-US" altLang="zh-TW" sz="2400" b="1" dirty="0" smtClean="0"/>
              <a:t>                      120</a:t>
            </a:r>
            <a:r>
              <a:rPr lang="zh-TW" altLang="zh-TW" sz="2400" b="1" dirty="0" smtClean="0"/>
              <a:t>種</a:t>
            </a:r>
            <a:r>
              <a:rPr lang="en-US" altLang="zh-TW" sz="2400" b="1" dirty="0" smtClean="0"/>
              <a:t>                 </a:t>
            </a:r>
            <a:r>
              <a:rPr lang="zh-TW" altLang="en-US" sz="2400" b="1" dirty="0" smtClean="0"/>
              <a:t>     </a:t>
            </a:r>
            <a:r>
              <a:rPr lang="en-US" altLang="zh-TW" sz="2400" b="1" dirty="0" smtClean="0"/>
              <a:t>125</a:t>
            </a:r>
            <a:r>
              <a:rPr lang="zh-TW" altLang="zh-TW" sz="2400" b="1" dirty="0" smtClean="0"/>
              <a:t>種</a:t>
            </a:r>
            <a:endParaRPr lang="en-US" altLang="zh-TW" sz="2400" b="1" dirty="0" smtClean="0"/>
          </a:p>
          <a:p>
            <a:pPr eaLnBrk="1" hangingPunct="1">
              <a:buFont typeface="Arial" charset="0"/>
              <a:buNone/>
            </a:pPr>
            <a:r>
              <a:rPr lang="en-US" altLang="zh-TW" sz="2400" b="1" dirty="0" smtClean="0"/>
              <a:t>                    </a:t>
            </a:r>
            <a:r>
              <a:rPr lang="zh-TW" altLang="en-US" sz="2400" b="1" dirty="0" smtClean="0"/>
              <a:t>   </a:t>
            </a:r>
            <a:endParaRPr lang="en-US" altLang="zh-TW" sz="2400" b="1" dirty="0" smtClean="0"/>
          </a:p>
          <a:p>
            <a:pPr eaLnBrk="1" hangingPunct="1">
              <a:buFont typeface="Arial" charset="0"/>
              <a:buNone/>
            </a:pPr>
            <a:r>
              <a:rPr lang="en-US" altLang="zh-TW" sz="2400" b="1" dirty="0" smtClean="0"/>
              <a:t>                  </a:t>
            </a:r>
            <a:r>
              <a:rPr lang="zh-TW" altLang="en-US" sz="2400" b="1" dirty="0" smtClean="0"/>
              <a:t>    </a:t>
            </a:r>
            <a:r>
              <a:rPr lang="en-US" altLang="zh-TW" sz="2400" b="1" dirty="0" smtClean="0"/>
              <a:t> </a:t>
            </a:r>
            <a:endParaRPr lang="zh-TW" altLang="en-US" sz="2400" b="1" dirty="0" smtClean="0"/>
          </a:p>
          <a:p>
            <a:pPr eaLnBrk="1" hangingPunct="1">
              <a:buFont typeface="Arial" charset="0"/>
              <a:buNone/>
            </a:pPr>
            <a:r>
              <a:rPr lang="en-US" altLang="zh-TW" sz="2400" dirty="0" smtClean="0"/>
              <a:t>          </a:t>
            </a:r>
            <a:endParaRPr lang="en-US" altLang="zh-TW" sz="2400" b="1" dirty="0" smtClean="0"/>
          </a:p>
        </p:txBody>
      </p:sp>
      <p:sp>
        <p:nvSpPr>
          <p:cNvPr id="5" name="向下箭號圖說文字 4"/>
          <p:cNvSpPr/>
          <p:nvPr/>
        </p:nvSpPr>
        <p:spPr>
          <a:xfrm>
            <a:off x="2843808" y="1484784"/>
            <a:ext cx="2665412" cy="1346200"/>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3000" b="1" dirty="0"/>
              <a:t>《神農本草經》</a:t>
            </a:r>
            <a:endParaRPr lang="en-US" altLang="zh-TW" sz="3000" b="1" dirty="0"/>
          </a:p>
          <a:p>
            <a:pPr algn="ctr">
              <a:defRPr/>
            </a:pPr>
            <a:r>
              <a:rPr lang="zh-TW" altLang="zh-TW" sz="3000" b="1" dirty="0"/>
              <a:t>載</a:t>
            </a:r>
            <a:r>
              <a:rPr lang="en-US" altLang="zh-TW" sz="3000" b="1" dirty="0"/>
              <a:t>365</a:t>
            </a:r>
            <a:r>
              <a:rPr lang="zh-TW" altLang="zh-TW" sz="3000" b="1" dirty="0"/>
              <a:t>種藥</a:t>
            </a:r>
            <a:endParaRPr lang="zh-TW" altLang="en-US" sz="3000" b="1" dirty="0"/>
          </a:p>
        </p:txBody>
      </p:sp>
      <p:sp>
        <p:nvSpPr>
          <p:cNvPr id="7" name="左右括弧 6"/>
          <p:cNvSpPr/>
          <p:nvPr/>
        </p:nvSpPr>
        <p:spPr>
          <a:xfrm rot="5400000">
            <a:off x="4140176" y="836488"/>
            <a:ext cx="647500" cy="4824413"/>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dirty="0"/>
          </a:p>
        </p:txBody>
      </p:sp>
      <p:sp>
        <p:nvSpPr>
          <p:cNvPr id="8" name="向下箭號 7"/>
          <p:cNvSpPr/>
          <p:nvPr/>
        </p:nvSpPr>
        <p:spPr>
          <a:xfrm>
            <a:off x="1763688" y="4221088"/>
            <a:ext cx="484188"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向下箭號 8"/>
          <p:cNvSpPr/>
          <p:nvPr/>
        </p:nvSpPr>
        <p:spPr>
          <a:xfrm>
            <a:off x="6156176" y="4221088"/>
            <a:ext cx="485775"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向下箭號 9"/>
          <p:cNvSpPr/>
          <p:nvPr/>
        </p:nvSpPr>
        <p:spPr>
          <a:xfrm>
            <a:off x="3995936" y="4221088"/>
            <a:ext cx="484187"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甜甜圈 10"/>
          <p:cNvSpPr/>
          <p:nvPr/>
        </p:nvSpPr>
        <p:spPr>
          <a:xfrm>
            <a:off x="1259632" y="4653136"/>
            <a:ext cx="1511622" cy="1224136"/>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12" name="甜甜圈 11"/>
          <p:cNvSpPr/>
          <p:nvPr/>
        </p:nvSpPr>
        <p:spPr>
          <a:xfrm>
            <a:off x="3491880" y="4653136"/>
            <a:ext cx="1512168" cy="1224136"/>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3" name="甜甜圈 12"/>
          <p:cNvSpPr/>
          <p:nvPr/>
        </p:nvSpPr>
        <p:spPr>
          <a:xfrm>
            <a:off x="5652120" y="4653136"/>
            <a:ext cx="1584176" cy="1224136"/>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4108" name="矩形 13"/>
          <p:cNvSpPr>
            <a:spLocks noChangeArrowheads="1"/>
          </p:cNvSpPr>
          <p:nvPr/>
        </p:nvSpPr>
        <p:spPr bwMode="auto">
          <a:xfrm>
            <a:off x="251520" y="3645024"/>
            <a:ext cx="8568952" cy="492443"/>
          </a:xfrm>
          <a:prstGeom prst="rect">
            <a:avLst/>
          </a:prstGeom>
          <a:noFill/>
          <a:ln w="9525">
            <a:noFill/>
            <a:miter lim="800000"/>
            <a:headEnd/>
            <a:tailEnd/>
          </a:ln>
        </p:spPr>
        <p:txBody>
          <a:bodyPr wrap="square">
            <a:spAutoFit/>
          </a:bodyPr>
          <a:lstStyle/>
          <a:p>
            <a:r>
              <a:rPr lang="zh-TW" altLang="zh-TW" sz="2600" b="1" dirty="0">
                <a:solidFill>
                  <a:srgbClr val="C00000"/>
                </a:solidFill>
              </a:rPr>
              <a:t>以藥材毒性高低對人體產生副作用程度與藥物療效為標準</a:t>
            </a:r>
            <a:endParaRPr lang="zh-TW" altLang="en-US" sz="26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標題 1"/>
          <p:cNvSpPr>
            <a:spLocks noGrp="1"/>
          </p:cNvSpPr>
          <p:nvPr>
            <p:ph type="title"/>
          </p:nvPr>
        </p:nvSpPr>
        <p:spPr>
          <a:xfrm>
            <a:off x="2843808" y="188640"/>
            <a:ext cx="3311525" cy="850900"/>
          </a:xfrm>
        </p:spPr>
        <p:txBody>
          <a:bodyPr/>
          <a:lstStyle/>
          <a:p>
            <a:r>
              <a:rPr lang="zh-TW" altLang="zh-TW" sz="4000" b="1" dirty="0" smtClean="0"/>
              <a:t>認識中藥</a:t>
            </a:r>
            <a:endParaRPr lang="zh-TW" altLang="en-US" sz="4000" dirty="0" smtClean="0"/>
          </a:p>
        </p:txBody>
      </p:sp>
      <p:sp>
        <p:nvSpPr>
          <p:cNvPr id="5123" name="內容版面配置區 2"/>
          <p:cNvSpPr>
            <a:spLocks noGrp="1"/>
          </p:cNvSpPr>
          <p:nvPr>
            <p:ph idx="1"/>
          </p:nvPr>
        </p:nvSpPr>
        <p:spPr>
          <a:xfrm>
            <a:off x="1043608" y="1124744"/>
            <a:ext cx="7200800" cy="4752528"/>
          </a:xfrm>
        </p:spPr>
        <p:txBody>
          <a:bodyPr/>
          <a:lstStyle/>
          <a:p>
            <a:pPr>
              <a:buNone/>
            </a:pPr>
            <a:r>
              <a:rPr lang="en-US" altLang="zh-TW" b="1" dirty="0" smtClean="0"/>
              <a:t>   </a:t>
            </a:r>
            <a:r>
              <a:rPr lang="zh-TW" altLang="zh-TW" b="1" dirty="0" smtClean="0"/>
              <a:t>上品</a:t>
            </a:r>
            <a:r>
              <a:rPr lang="en-US" altLang="zh-TW" b="1" dirty="0" smtClean="0"/>
              <a:t>                  </a:t>
            </a:r>
            <a:r>
              <a:rPr lang="zh-TW" altLang="zh-TW" b="1" dirty="0" smtClean="0"/>
              <a:t>中品</a:t>
            </a:r>
            <a:r>
              <a:rPr lang="en-US" altLang="zh-TW" b="1" dirty="0" smtClean="0"/>
              <a:t>                   </a:t>
            </a:r>
            <a:r>
              <a:rPr lang="zh-TW" altLang="zh-TW" b="1" dirty="0" smtClean="0"/>
              <a:t>下品</a:t>
            </a:r>
            <a:endParaRPr lang="en-US" altLang="zh-TW" b="1" dirty="0" smtClean="0"/>
          </a:p>
          <a:p>
            <a:pPr>
              <a:buNone/>
            </a:pPr>
            <a:r>
              <a:rPr lang="zh-TW" altLang="en-US" sz="2400" b="1" dirty="0" smtClean="0"/>
              <a:t>     </a:t>
            </a:r>
            <a:r>
              <a:rPr lang="en-US" altLang="zh-TW" sz="2400" b="1" dirty="0" smtClean="0"/>
              <a:t>120</a:t>
            </a:r>
            <a:r>
              <a:rPr lang="zh-TW" altLang="zh-TW" sz="2400" b="1" dirty="0" smtClean="0"/>
              <a:t>種</a:t>
            </a:r>
            <a:r>
              <a:rPr lang="en-US" altLang="zh-TW" sz="2400" b="1" dirty="0" smtClean="0"/>
              <a:t>                         120</a:t>
            </a:r>
            <a:r>
              <a:rPr lang="zh-TW" altLang="zh-TW" sz="2400" b="1" dirty="0" smtClean="0"/>
              <a:t>種</a:t>
            </a:r>
            <a:r>
              <a:rPr lang="en-US" altLang="zh-TW" sz="2400" b="1" dirty="0" smtClean="0"/>
              <a:t>                         125</a:t>
            </a:r>
            <a:r>
              <a:rPr lang="zh-TW" altLang="zh-TW" sz="2400" b="1" dirty="0" smtClean="0"/>
              <a:t>種</a:t>
            </a:r>
            <a:endParaRPr lang="en-US" altLang="zh-TW" sz="2400" b="1" dirty="0" smtClean="0"/>
          </a:p>
          <a:p>
            <a:pPr eaLnBrk="1" hangingPunct="1">
              <a:buFont typeface="Arial" charset="0"/>
              <a:buNone/>
            </a:pPr>
            <a:r>
              <a:rPr lang="en-US" altLang="zh-TW" sz="2400" b="1" dirty="0" smtClean="0"/>
              <a:t>                    </a:t>
            </a:r>
          </a:p>
          <a:p>
            <a:pPr eaLnBrk="1" hangingPunct="1">
              <a:buFont typeface="Arial" charset="0"/>
              <a:buNone/>
            </a:pPr>
            <a:r>
              <a:rPr lang="en-US" altLang="zh-TW" sz="2400" b="1" dirty="0" smtClean="0"/>
              <a:t>                   </a:t>
            </a:r>
            <a:endParaRPr lang="zh-TW" altLang="en-US" sz="2400" b="1" dirty="0" smtClean="0"/>
          </a:p>
          <a:p>
            <a:pPr eaLnBrk="1" hangingPunct="1">
              <a:buFont typeface="Arial" charset="0"/>
              <a:buNone/>
            </a:pPr>
            <a:r>
              <a:rPr lang="en-US" altLang="zh-TW" sz="2400" dirty="0" smtClean="0"/>
              <a:t>          </a:t>
            </a:r>
            <a:endParaRPr lang="en-US" altLang="zh-TW" sz="2400" b="1" dirty="0" smtClean="0"/>
          </a:p>
        </p:txBody>
      </p:sp>
      <p:sp>
        <p:nvSpPr>
          <p:cNvPr id="8" name="甜甜圈 7"/>
          <p:cNvSpPr/>
          <p:nvPr/>
        </p:nvSpPr>
        <p:spPr>
          <a:xfrm>
            <a:off x="1115616" y="1124744"/>
            <a:ext cx="1440160" cy="1080121"/>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9" name="甜甜圈 8"/>
          <p:cNvSpPr/>
          <p:nvPr/>
        </p:nvSpPr>
        <p:spPr>
          <a:xfrm>
            <a:off x="3779911" y="1124744"/>
            <a:ext cx="1512169" cy="1152129"/>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10" name="甜甜圈 9"/>
          <p:cNvSpPr/>
          <p:nvPr/>
        </p:nvSpPr>
        <p:spPr>
          <a:xfrm>
            <a:off x="6444207" y="1124744"/>
            <a:ext cx="1512169" cy="1152129"/>
          </a:xfrm>
          <a:prstGeom prst="donut">
            <a:avLst>
              <a:gd name="adj" fmla="val 60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11" name="向下箭號 10"/>
          <p:cNvSpPr/>
          <p:nvPr/>
        </p:nvSpPr>
        <p:spPr>
          <a:xfrm>
            <a:off x="1619672" y="2204864"/>
            <a:ext cx="484187"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向下箭號 11"/>
          <p:cNvSpPr/>
          <p:nvPr/>
        </p:nvSpPr>
        <p:spPr>
          <a:xfrm>
            <a:off x="4355976" y="2276872"/>
            <a:ext cx="484188"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向下箭號 12"/>
          <p:cNvSpPr/>
          <p:nvPr/>
        </p:nvSpPr>
        <p:spPr>
          <a:xfrm>
            <a:off x="7020272" y="2276872"/>
            <a:ext cx="484187" cy="431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圓角矩形 13"/>
          <p:cNvSpPr/>
          <p:nvPr/>
        </p:nvSpPr>
        <p:spPr>
          <a:xfrm>
            <a:off x="755576" y="2708920"/>
            <a:ext cx="2160042" cy="14401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400" dirty="0"/>
              <a:t>無毒可久服 可延年益壽，較不具治病之效</a:t>
            </a:r>
            <a:endParaRPr lang="zh-TW" altLang="en-US" sz="2400" dirty="0"/>
          </a:p>
        </p:txBody>
      </p:sp>
      <p:sp>
        <p:nvSpPr>
          <p:cNvPr id="16" name="圓角矩形 15"/>
          <p:cNvSpPr/>
          <p:nvPr/>
        </p:nvSpPr>
        <p:spPr>
          <a:xfrm>
            <a:off x="3347864" y="2708920"/>
            <a:ext cx="2591990" cy="158444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400" dirty="0"/>
              <a:t>有毒或無毒 可用治病或維護生理機能作用 使用時須</a:t>
            </a:r>
            <a:r>
              <a:rPr lang="zh-TW" altLang="zh-TW" sz="2400" dirty="0" smtClean="0"/>
              <a:t>斟酌</a:t>
            </a:r>
            <a:r>
              <a:rPr lang="zh-TW" altLang="en-US" sz="2400" dirty="0" smtClean="0">
                <a:solidFill>
                  <a:schemeClr val="bg1"/>
                </a:solidFill>
              </a:rPr>
              <a:t>謹</a:t>
            </a:r>
            <a:r>
              <a:rPr lang="zh-TW" altLang="zh-TW" sz="2400" dirty="0" smtClean="0"/>
              <a:t>慎</a:t>
            </a:r>
            <a:endParaRPr lang="zh-TW" altLang="en-US" sz="2400" dirty="0"/>
          </a:p>
        </p:txBody>
      </p:sp>
      <p:sp>
        <p:nvSpPr>
          <p:cNvPr id="17" name="圓角矩形 16"/>
          <p:cNvSpPr/>
          <p:nvPr/>
        </p:nvSpPr>
        <p:spPr>
          <a:xfrm>
            <a:off x="6372200" y="2708920"/>
            <a:ext cx="2088083" cy="223157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400" dirty="0"/>
              <a:t>有毒或藥性強烈，用於治病需慎用少用或炮製減低毒性後使用</a:t>
            </a:r>
            <a:endParaRPr lang="zh-TW" altLang="en-US" sz="2400" dirty="0"/>
          </a:p>
        </p:txBody>
      </p:sp>
      <p:pic>
        <p:nvPicPr>
          <p:cNvPr id="1032" name="Picture 8" descr="C:\Users\蔡宗耀\Desktop\人蔘片紅蔘-1.jpg"/>
          <p:cNvPicPr>
            <a:picLocks noChangeAspect="1" noChangeArrowheads="1"/>
          </p:cNvPicPr>
          <p:nvPr/>
        </p:nvPicPr>
        <p:blipFill>
          <a:blip r:embed="rId2" cstate="print"/>
          <a:srcRect/>
          <a:stretch>
            <a:fillRect/>
          </a:stretch>
        </p:blipFill>
        <p:spPr bwMode="auto">
          <a:xfrm>
            <a:off x="611560" y="4221088"/>
            <a:ext cx="1152128" cy="864096"/>
          </a:xfrm>
          <a:prstGeom prst="rect">
            <a:avLst/>
          </a:prstGeom>
          <a:noFill/>
        </p:spPr>
      </p:pic>
      <p:pic>
        <p:nvPicPr>
          <p:cNvPr id="1033" name="Picture 9" descr="C:\Users\蔡宗耀\Desktop\黃耆(晉耆與北耆).jpg"/>
          <p:cNvPicPr>
            <a:picLocks noChangeAspect="1" noChangeArrowheads="1"/>
          </p:cNvPicPr>
          <p:nvPr/>
        </p:nvPicPr>
        <p:blipFill>
          <a:blip r:embed="rId3" cstate="print"/>
          <a:srcRect/>
          <a:stretch>
            <a:fillRect/>
          </a:stretch>
        </p:blipFill>
        <p:spPr bwMode="auto">
          <a:xfrm>
            <a:off x="1835696" y="4221088"/>
            <a:ext cx="1097494" cy="823120"/>
          </a:xfrm>
          <a:prstGeom prst="rect">
            <a:avLst/>
          </a:prstGeom>
          <a:noFill/>
        </p:spPr>
      </p:pic>
      <p:pic>
        <p:nvPicPr>
          <p:cNvPr id="1034" name="Picture 10" descr="C:\Users\蔡宗耀\Desktop\熟地-3.jpg"/>
          <p:cNvPicPr>
            <a:picLocks noChangeAspect="1" noChangeArrowheads="1"/>
          </p:cNvPicPr>
          <p:nvPr/>
        </p:nvPicPr>
        <p:blipFill>
          <a:blip r:embed="rId4" cstate="print"/>
          <a:srcRect/>
          <a:stretch>
            <a:fillRect/>
          </a:stretch>
        </p:blipFill>
        <p:spPr bwMode="auto">
          <a:xfrm>
            <a:off x="611560" y="5085184"/>
            <a:ext cx="1184309" cy="888232"/>
          </a:xfrm>
          <a:prstGeom prst="rect">
            <a:avLst/>
          </a:prstGeom>
          <a:noFill/>
        </p:spPr>
      </p:pic>
      <p:pic>
        <p:nvPicPr>
          <p:cNvPr id="1035" name="Picture 11" descr="C:\Users\蔡宗耀\Desktop\黃蓮.jpg"/>
          <p:cNvPicPr>
            <a:picLocks noChangeAspect="1" noChangeArrowheads="1"/>
          </p:cNvPicPr>
          <p:nvPr/>
        </p:nvPicPr>
        <p:blipFill>
          <a:blip r:embed="rId5" cstate="print"/>
          <a:srcRect/>
          <a:stretch>
            <a:fillRect/>
          </a:stretch>
        </p:blipFill>
        <p:spPr bwMode="auto">
          <a:xfrm>
            <a:off x="3491880" y="4365104"/>
            <a:ext cx="1112301" cy="834226"/>
          </a:xfrm>
          <a:prstGeom prst="rect">
            <a:avLst/>
          </a:prstGeom>
          <a:noFill/>
        </p:spPr>
      </p:pic>
      <p:pic>
        <p:nvPicPr>
          <p:cNvPr id="1036" name="Picture 12" descr="C:\Users\蔡宗耀\Desktop\當歸-1.jpg"/>
          <p:cNvPicPr>
            <a:picLocks noChangeAspect="1" noChangeArrowheads="1"/>
          </p:cNvPicPr>
          <p:nvPr/>
        </p:nvPicPr>
        <p:blipFill>
          <a:blip r:embed="rId6" cstate="print"/>
          <a:srcRect/>
          <a:stretch>
            <a:fillRect/>
          </a:stretch>
        </p:blipFill>
        <p:spPr bwMode="auto">
          <a:xfrm>
            <a:off x="4716016" y="4365104"/>
            <a:ext cx="1169501" cy="877126"/>
          </a:xfrm>
          <a:prstGeom prst="rect">
            <a:avLst/>
          </a:prstGeom>
          <a:noFill/>
        </p:spPr>
      </p:pic>
      <p:pic>
        <p:nvPicPr>
          <p:cNvPr id="1037" name="Picture 13" descr="C:\Users\蔡宗耀\Desktop\麻黃.jpg"/>
          <p:cNvPicPr>
            <a:picLocks noChangeAspect="1" noChangeArrowheads="1"/>
          </p:cNvPicPr>
          <p:nvPr/>
        </p:nvPicPr>
        <p:blipFill>
          <a:blip r:embed="rId7" cstate="print"/>
          <a:srcRect/>
          <a:stretch>
            <a:fillRect/>
          </a:stretch>
        </p:blipFill>
        <p:spPr bwMode="auto">
          <a:xfrm>
            <a:off x="4067944" y="5229200"/>
            <a:ext cx="1193504" cy="895128"/>
          </a:xfrm>
          <a:prstGeom prst="rect">
            <a:avLst/>
          </a:prstGeom>
          <a:noFill/>
        </p:spPr>
      </p:pic>
      <p:pic>
        <p:nvPicPr>
          <p:cNvPr id="1038" name="Picture 14" descr="C:\Users\蔡宗耀\Desktop\大黃.jpg"/>
          <p:cNvPicPr>
            <a:picLocks noChangeAspect="1" noChangeArrowheads="1"/>
          </p:cNvPicPr>
          <p:nvPr/>
        </p:nvPicPr>
        <p:blipFill>
          <a:blip r:embed="rId8" cstate="print"/>
          <a:srcRect/>
          <a:stretch>
            <a:fillRect/>
          </a:stretch>
        </p:blipFill>
        <p:spPr bwMode="auto">
          <a:xfrm>
            <a:off x="6300192" y="5013176"/>
            <a:ext cx="864096" cy="648072"/>
          </a:xfrm>
          <a:prstGeom prst="rect">
            <a:avLst/>
          </a:prstGeom>
          <a:noFill/>
        </p:spPr>
      </p:pic>
      <p:pic>
        <p:nvPicPr>
          <p:cNvPr id="1039" name="Picture 15" descr="C:\Users\蔡宗耀\Desktop\天南星.jpg"/>
          <p:cNvPicPr>
            <a:picLocks noChangeAspect="1" noChangeArrowheads="1"/>
          </p:cNvPicPr>
          <p:nvPr/>
        </p:nvPicPr>
        <p:blipFill>
          <a:blip r:embed="rId9" cstate="print"/>
          <a:srcRect/>
          <a:stretch>
            <a:fillRect/>
          </a:stretch>
        </p:blipFill>
        <p:spPr bwMode="auto">
          <a:xfrm>
            <a:off x="7092280" y="5013176"/>
            <a:ext cx="936104" cy="648072"/>
          </a:xfrm>
          <a:prstGeom prst="rect">
            <a:avLst/>
          </a:prstGeom>
          <a:noFill/>
        </p:spPr>
      </p:pic>
      <p:pic>
        <p:nvPicPr>
          <p:cNvPr id="1040" name="Picture 16" descr="C:\Users\蔡宗耀\Desktop\何首烏(炙).jpg"/>
          <p:cNvPicPr>
            <a:picLocks noChangeAspect="1" noChangeArrowheads="1"/>
          </p:cNvPicPr>
          <p:nvPr/>
        </p:nvPicPr>
        <p:blipFill>
          <a:blip r:embed="rId10" cstate="print"/>
          <a:srcRect/>
          <a:stretch>
            <a:fillRect/>
          </a:stretch>
        </p:blipFill>
        <p:spPr bwMode="auto">
          <a:xfrm>
            <a:off x="1835696" y="5085184"/>
            <a:ext cx="1152128" cy="864096"/>
          </a:xfrm>
          <a:prstGeom prst="rect">
            <a:avLst/>
          </a:prstGeom>
          <a:noFill/>
        </p:spPr>
      </p:pic>
      <p:pic>
        <p:nvPicPr>
          <p:cNvPr id="1026" name="Picture 2" descr="C:\Users\蔡宗耀\Desktop\甘遂.jpg"/>
          <p:cNvPicPr>
            <a:picLocks noChangeAspect="1" noChangeArrowheads="1"/>
          </p:cNvPicPr>
          <p:nvPr/>
        </p:nvPicPr>
        <p:blipFill>
          <a:blip r:embed="rId11" cstate="print"/>
          <a:srcRect/>
          <a:stretch>
            <a:fillRect/>
          </a:stretch>
        </p:blipFill>
        <p:spPr bwMode="auto">
          <a:xfrm>
            <a:off x="8028384" y="5013176"/>
            <a:ext cx="823751" cy="527949"/>
          </a:xfrm>
          <a:prstGeom prst="rect">
            <a:avLst/>
          </a:prstGeom>
          <a:noFill/>
        </p:spPr>
      </p:pic>
      <p:pic>
        <p:nvPicPr>
          <p:cNvPr id="2" name="Picture 2" descr="C:\Users\蔡宗耀\Desktop\附子.jpg"/>
          <p:cNvPicPr>
            <a:picLocks noChangeAspect="1" noChangeArrowheads="1"/>
          </p:cNvPicPr>
          <p:nvPr/>
        </p:nvPicPr>
        <p:blipFill>
          <a:blip r:embed="rId12" cstate="print"/>
          <a:srcRect/>
          <a:stretch>
            <a:fillRect/>
          </a:stretch>
        </p:blipFill>
        <p:spPr bwMode="auto">
          <a:xfrm>
            <a:off x="6228184" y="5661248"/>
            <a:ext cx="881469" cy="6611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標題 1"/>
          <p:cNvSpPr>
            <a:spLocks noGrp="1"/>
          </p:cNvSpPr>
          <p:nvPr>
            <p:ph type="title"/>
          </p:nvPr>
        </p:nvSpPr>
        <p:spPr>
          <a:xfrm>
            <a:off x="3275856" y="260648"/>
            <a:ext cx="1656184" cy="792088"/>
          </a:xfrm>
        </p:spPr>
        <p:txBody>
          <a:bodyPr/>
          <a:lstStyle/>
          <a:p>
            <a:r>
              <a:rPr lang="zh-TW" altLang="en-US" sz="4000" b="1" dirty="0" smtClean="0"/>
              <a:t>炮製</a:t>
            </a:r>
          </a:p>
        </p:txBody>
      </p:sp>
      <p:sp>
        <p:nvSpPr>
          <p:cNvPr id="5123" name="內容版面配置區 2"/>
          <p:cNvSpPr>
            <a:spLocks noGrp="1"/>
          </p:cNvSpPr>
          <p:nvPr>
            <p:ph idx="1"/>
          </p:nvPr>
        </p:nvSpPr>
        <p:spPr>
          <a:xfrm>
            <a:off x="395536" y="1124744"/>
            <a:ext cx="7776864" cy="4569371"/>
          </a:xfrm>
        </p:spPr>
        <p:style>
          <a:lnRef idx="1">
            <a:schemeClr val="accent4"/>
          </a:lnRef>
          <a:fillRef idx="2">
            <a:schemeClr val="accent4"/>
          </a:fillRef>
          <a:effectRef idx="1">
            <a:schemeClr val="accent4"/>
          </a:effectRef>
          <a:fontRef idx="minor">
            <a:schemeClr val="dk1"/>
          </a:fontRef>
        </p:style>
        <p:txBody>
          <a:bodyPr/>
          <a:lstStyle/>
          <a:p>
            <a:pPr>
              <a:buNone/>
            </a:pPr>
            <a:r>
              <a:rPr lang="zh-TW" altLang="en-US" b="1" dirty="0" smtClean="0">
                <a:solidFill>
                  <a:srgbClr val="C00000"/>
                </a:solidFill>
              </a:rPr>
              <a:t>火燒 火烤</a:t>
            </a:r>
            <a:r>
              <a:rPr lang="en-US" altLang="zh-TW" b="1" dirty="0" smtClean="0">
                <a:solidFill>
                  <a:srgbClr val="C00000"/>
                </a:solidFill>
              </a:rPr>
              <a:t>--</a:t>
            </a:r>
            <a:r>
              <a:rPr lang="zh-TW" altLang="zh-TW" b="1" dirty="0" smtClean="0">
                <a:solidFill>
                  <a:srgbClr val="C00000"/>
                </a:solidFill>
              </a:rPr>
              <a:t>有炮製、修事、修治之稱</a:t>
            </a:r>
            <a:endParaRPr lang="en-US" altLang="zh-TW" b="1" dirty="0" smtClean="0">
              <a:solidFill>
                <a:srgbClr val="C00000"/>
              </a:solidFill>
            </a:endParaRPr>
          </a:p>
          <a:p>
            <a:pPr>
              <a:buNone/>
            </a:pPr>
            <a:endParaRPr lang="zh-TW" altLang="en-US" b="1" dirty="0" smtClean="0"/>
          </a:p>
        </p:txBody>
      </p:sp>
      <p:graphicFrame>
        <p:nvGraphicFramePr>
          <p:cNvPr id="4" name="資料庫圖表 3"/>
          <p:cNvGraphicFramePr/>
          <p:nvPr/>
        </p:nvGraphicFramePr>
        <p:xfrm>
          <a:off x="539552" y="980728"/>
          <a:ext cx="79208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5" name="Picture 3" descr="G:\中藥材照片201289\中藥材+藥名\甘草.jpg"/>
          <p:cNvPicPr>
            <a:picLocks noChangeAspect="1" noChangeArrowheads="1"/>
          </p:cNvPicPr>
          <p:nvPr/>
        </p:nvPicPr>
        <p:blipFill>
          <a:blip r:embed="rId7" cstate="print"/>
          <a:srcRect/>
          <a:stretch>
            <a:fillRect/>
          </a:stretch>
        </p:blipFill>
        <p:spPr bwMode="auto">
          <a:xfrm>
            <a:off x="532923" y="5013176"/>
            <a:ext cx="864095" cy="648072"/>
          </a:xfrm>
          <a:prstGeom prst="rect">
            <a:avLst/>
          </a:prstGeom>
          <a:noFill/>
        </p:spPr>
      </p:pic>
      <p:pic>
        <p:nvPicPr>
          <p:cNvPr id="33796" name="Picture 4" descr="G:\中藥材照片201289\中藥材+藥名\甘草(蜜炙).jpg"/>
          <p:cNvPicPr>
            <a:picLocks noChangeAspect="1" noChangeArrowheads="1"/>
          </p:cNvPicPr>
          <p:nvPr/>
        </p:nvPicPr>
        <p:blipFill>
          <a:blip r:embed="rId8" cstate="print"/>
          <a:srcRect/>
          <a:stretch>
            <a:fillRect/>
          </a:stretch>
        </p:blipFill>
        <p:spPr bwMode="auto">
          <a:xfrm>
            <a:off x="2051720" y="5013176"/>
            <a:ext cx="864096" cy="648072"/>
          </a:xfrm>
          <a:prstGeom prst="rect">
            <a:avLst/>
          </a:prstGeom>
          <a:noFill/>
        </p:spPr>
      </p:pic>
      <p:pic>
        <p:nvPicPr>
          <p:cNvPr id="33797" name="Picture 5" descr="G:\中藥材照片201289\中藥材+藥名\白术(生).jpg"/>
          <p:cNvPicPr>
            <a:picLocks noChangeAspect="1" noChangeArrowheads="1"/>
          </p:cNvPicPr>
          <p:nvPr/>
        </p:nvPicPr>
        <p:blipFill>
          <a:blip r:embed="rId9" cstate="print"/>
          <a:srcRect/>
          <a:stretch>
            <a:fillRect/>
          </a:stretch>
        </p:blipFill>
        <p:spPr bwMode="auto">
          <a:xfrm>
            <a:off x="3059832" y="5013176"/>
            <a:ext cx="864096" cy="648072"/>
          </a:xfrm>
          <a:prstGeom prst="rect">
            <a:avLst/>
          </a:prstGeom>
          <a:noFill/>
        </p:spPr>
      </p:pic>
      <p:pic>
        <p:nvPicPr>
          <p:cNvPr id="33798" name="Picture 6" descr="G:\中藥材照片201289\中藥材+藥名\白术(炒).jpg"/>
          <p:cNvPicPr>
            <a:picLocks noChangeAspect="1" noChangeArrowheads="1"/>
          </p:cNvPicPr>
          <p:nvPr/>
        </p:nvPicPr>
        <p:blipFill>
          <a:blip r:embed="rId10" cstate="print"/>
          <a:srcRect/>
          <a:stretch>
            <a:fillRect/>
          </a:stretch>
        </p:blipFill>
        <p:spPr bwMode="auto">
          <a:xfrm>
            <a:off x="4572000" y="5013176"/>
            <a:ext cx="881469" cy="661102"/>
          </a:xfrm>
          <a:prstGeom prst="rect">
            <a:avLst/>
          </a:prstGeom>
          <a:noFill/>
        </p:spPr>
      </p:pic>
      <p:sp>
        <p:nvSpPr>
          <p:cNvPr id="12" name="文字方塊 11"/>
          <p:cNvSpPr txBox="1"/>
          <p:nvPr/>
        </p:nvSpPr>
        <p:spPr>
          <a:xfrm>
            <a:off x="1403648" y="4869160"/>
            <a:ext cx="697627" cy="400110"/>
          </a:xfrm>
          <a:prstGeom prst="rect">
            <a:avLst/>
          </a:prstGeom>
          <a:noFill/>
        </p:spPr>
        <p:txBody>
          <a:bodyPr wrap="none" rtlCol="0">
            <a:spAutoFit/>
          </a:bodyPr>
          <a:lstStyle/>
          <a:p>
            <a:r>
              <a:rPr lang="zh-TW" altLang="en-US" sz="2000" b="1" dirty="0" smtClean="0"/>
              <a:t>甘草</a:t>
            </a:r>
            <a:endParaRPr lang="zh-TW" altLang="en-US" sz="2000" b="1" dirty="0"/>
          </a:p>
        </p:txBody>
      </p:sp>
      <p:sp>
        <p:nvSpPr>
          <p:cNvPr id="17" name="文字方塊 16"/>
          <p:cNvSpPr txBox="1"/>
          <p:nvPr/>
        </p:nvSpPr>
        <p:spPr>
          <a:xfrm>
            <a:off x="1403648" y="5229200"/>
            <a:ext cx="697627" cy="400110"/>
          </a:xfrm>
          <a:prstGeom prst="rect">
            <a:avLst/>
          </a:prstGeom>
          <a:noFill/>
        </p:spPr>
        <p:txBody>
          <a:bodyPr wrap="none" rtlCol="0">
            <a:spAutoFit/>
          </a:bodyPr>
          <a:lstStyle/>
          <a:p>
            <a:r>
              <a:rPr lang="zh-TW" altLang="en-US" sz="2000" b="1" dirty="0" smtClean="0"/>
              <a:t>蜜炙</a:t>
            </a:r>
            <a:endParaRPr lang="zh-TW" altLang="en-US" sz="2000" b="1" dirty="0"/>
          </a:p>
        </p:txBody>
      </p:sp>
      <p:sp>
        <p:nvSpPr>
          <p:cNvPr id="18" name="向右箭號 17"/>
          <p:cNvSpPr/>
          <p:nvPr/>
        </p:nvSpPr>
        <p:spPr>
          <a:xfrm>
            <a:off x="1403648" y="5157192"/>
            <a:ext cx="648072" cy="117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C00000"/>
              </a:solidFill>
            </a:endParaRPr>
          </a:p>
        </p:txBody>
      </p:sp>
      <p:sp>
        <p:nvSpPr>
          <p:cNvPr id="19" name="文字方塊 18"/>
          <p:cNvSpPr txBox="1"/>
          <p:nvPr/>
        </p:nvSpPr>
        <p:spPr>
          <a:xfrm>
            <a:off x="3923928" y="4941168"/>
            <a:ext cx="697627" cy="400110"/>
          </a:xfrm>
          <a:prstGeom prst="rect">
            <a:avLst/>
          </a:prstGeom>
          <a:noFill/>
        </p:spPr>
        <p:txBody>
          <a:bodyPr wrap="none" rtlCol="0">
            <a:spAutoFit/>
          </a:bodyPr>
          <a:lstStyle/>
          <a:p>
            <a:r>
              <a:rPr lang="zh-TW" altLang="en-US" sz="2000" b="1" dirty="0" smtClean="0"/>
              <a:t>白术</a:t>
            </a:r>
            <a:endParaRPr lang="zh-TW" altLang="en-US" sz="2000" b="1" dirty="0"/>
          </a:p>
        </p:txBody>
      </p:sp>
      <p:sp>
        <p:nvSpPr>
          <p:cNvPr id="22" name="文字方塊 21"/>
          <p:cNvSpPr txBox="1"/>
          <p:nvPr/>
        </p:nvSpPr>
        <p:spPr>
          <a:xfrm>
            <a:off x="3923928" y="5301208"/>
            <a:ext cx="792088" cy="400110"/>
          </a:xfrm>
          <a:prstGeom prst="rect">
            <a:avLst/>
          </a:prstGeom>
          <a:noFill/>
        </p:spPr>
        <p:txBody>
          <a:bodyPr wrap="square" rtlCol="0">
            <a:spAutoFit/>
          </a:bodyPr>
          <a:lstStyle/>
          <a:p>
            <a:r>
              <a:rPr lang="zh-TW" altLang="en-US" sz="2000" b="1" dirty="0" smtClean="0"/>
              <a:t>土炒</a:t>
            </a:r>
            <a:endParaRPr lang="zh-TW" altLang="en-US" sz="2000" b="1" dirty="0"/>
          </a:p>
        </p:txBody>
      </p:sp>
      <p:sp>
        <p:nvSpPr>
          <p:cNvPr id="23" name="向右箭號 22"/>
          <p:cNvSpPr/>
          <p:nvPr/>
        </p:nvSpPr>
        <p:spPr>
          <a:xfrm>
            <a:off x="3923928" y="5229200"/>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5652120" y="4797152"/>
            <a:ext cx="2376264" cy="830997"/>
          </a:xfrm>
          <a:prstGeom prst="rect">
            <a:avLst/>
          </a:prstGeom>
          <a:noFill/>
        </p:spPr>
        <p:txBody>
          <a:bodyPr wrap="square" rtlCol="0">
            <a:spAutoFit/>
          </a:bodyPr>
          <a:lstStyle/>
          <a:p>
            <a:r>
              <a:rPr lang="zh-TW" altLang="en-US" sz="2400" b="1" dirty="0" smtClean="0"/>
              <a:t>半夏薑製</a:t>
            </a:r>
            <a:endParaRPr lang="en-US" altLang="zh-TW" sz="2400" b="1" dirty="0" smtClean="0"/>
          </a:p>
          <a:p>
            <a:r>
              <a:rPr lang="zh-TW" altLang="en-US" sz="2400" b="1" dirty="0" smtClean="0"/>
              <a:t>枇杷葉刷去毛</a:t>
            </a:r>
            <a:endParaRPr lang="zh-TW" alt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標題 1"/>
          <p:cNvSpPr>
            <a:spLocks noGrp="1"/>
          </p:cNvSpPr>
          <p:nvPr>
            <p:ph type="title"/>
          </p:nvPr>
        </p:nvSpPr>
        <p:spPr>
          <a:xfrm>
            <a:off x="3059832" y="274638"/>
            <a:ext cx="2016224" cy="778098"/>
          </a:xfrm>
        </p:spPr>
        <p:txBody>
          <a:bodyPr/>
          <a:lstStyle/>
          <a:p>
            <a:r>
              <a:rPr lang="zh-TW" altLang="zh-TW" b="1" dirty="0" smtClean="0"/>
              <a:t>飲片</a:t>
            </a:r>
            <a:endParaRPr lang="zh-TW" altLang="en-US" b="1" dirty="0" smtClean="0"/>
          </a:p>
        </p:txBody>
      </p:sp>
      <p:sp>
        <p:nvSpPr>
          <p:cNvPr id="6147" name="內容版面配置區 2"/>
          <p:cNvSpPr>
            <a:spLocks noGrp="1"/>
          </p:cNvSpPr>
          <p:nvPr>
            <p:ph idx="1"/>
          </p:nvPr>
        </p:nvSpPr>
        <p:spPr>
          <a:xfrm>
            <a:off x="467544" y="1196752"/>
            <a:ext cx="7931224" cy="4608488"/>
          </a:xfrm>
        </p:spPr>
        <p:style>
          <a:lnRef idx="1">
            <a:schemeClr val="accent4"/>
          </a:lnRef>
          <a:fillRef idx="2">
            <a:schemeClr val="accent4"/>
          </a:fillRef>
          <a:effectRef idx="1">
            <a:schemeClr val="accent4"/>
          </a:effectRef>
          <a:fontRef idx="minor">
            <a:schemeClr val="dk1"/>
          </a:fontRef>
        </p:style>
        <p:txBody>
          <a:bodyPr/>
          <a:lstStyle/>
          <a:p>
            <a:pPr>
              <a:buNone/>
            </a:pPr>
            <a:r>
              <a:rPr lang="zh-TW" altLang="zh-TW" b="1" dirty="0" smtClean="0"/>
              <a:t>藥材經</a:t>
            </a:r>
            <a:r>
              <a:rPr lang="zh-TW" altLang="zh-TW" b="1" dirty="0" smtClean="0">
                <a:solidFill>
                  <a:srgbClr val="FF0000"/>
                </a:solidFill>
              </a:rPr>
              <a:t>淨製、切製、炮製</a:t>
            </a:r>
            <a:r>
              <a:rPr lang="zh-TW" altLang="zh-TW" b="1" dirty="0" smtClean="0"/>
              <a:t>等加工處理過的成品。供中醫師、藥師臨床調劑和中成藥生產配方的藥材</a:t>
            </a:r>
            <a:endParaRPr lang="en-US" altLang="zh-TW" b="1" dirty="0" smtClean="0"/>
          </a:p>
          <a:p>
            <a:pPr>
              <a:buNone/>
            </a:pPr>
            <a:r>
              <a:rPr lang="zh-TW" altLang="zh-TW" b="1" dirty="0" smtClean="0"/>
              <a:t>切製品依厚薄、長短、大小、寬窄</a:t>
            </a:r>
            <a:endParaRPr lang="en-US" altLang="zh-TW" b="1" dirty="0" smtClean="0"/>
          </a:p>
          <a:p>
            <a:pPr>
              <a:buNone/>
            </a:pPr>
            <a:r>
              <a:rPr lang="zh-TW" altLang="zh-TW" b="1" dirty="0" smtClean="0"/>
              <a:t>分為</a:t>
            </a:r>
            <a:r>
              <a:rPr lang="en-US" altLang="zh-TW" b="1" dirty="0" smtClean="0"/>
              <a:t>   </a:t>
            </a:r>
            <a:r>
              <a:rPr lang="zh-TW" altLang="zh-TW" b="1" dirty="0" smtClean="0">
                <a:solidFill>
                  <a:srgbClr val="C00000"/>
                </a:solidFill>
              </a:rPr>
              <a:t>片</a:t>
            </a:r>
            <a:r>
              <a:rPr lang="en-US" altLang="zh-TW" b="1" dirty="0" smtClean="0">
                <a:solidFill>
                  <a:srgbClr val="C00000"/>
                </a:solidFill>
              </a:rPr>
              <a:t>               </a:t>
            </a:r>
            <a:r>
              <a:rPr lang="zh-TW" altLang="zh-TW" b="1" dirty="0" smtClean="0">
                <a:solidFill>
                  <a:srgbClr val="C00000"/>
                </a:solidFill>
              </a:rPr>
              <a:t>段</a:t>
            </a:r>
            <a:r>
              <a:rPr lang="en-US" altLang="zh-TW" b="1" dirty="0" smtClean="0">
                <a:solidFill>
                  <a:srgbClr val="C00000"/>
                </a:solidFill>
              </a:rPr>
              <a:t>                  </a:t>
            </a:r>
            <a:r>
              <a:rPr lang="zh-TW" altLang="zh-TW" b="1" dirty="0" smtClean="0">
                <a:solidFill>
                  <a:srgbClr val="C00000"/>
                </a:solidFill>
              </a:rPr>
              <a:t>塊</a:t>
            </a:r>
            <a:r>
              <a:rPr lang="en-US" altLang="zh-TW" b="1" dirty="0" smtClean="0">
                <a:solidFill>
                  <a:srgbClr val="C00000"/>
                </a:solidFill>
              </a:rPr>
              <a:t>              </a:t>
            </a:r>
            <a:r>
              <a:rPr lang="zh-TW" altLang="zh-TW" b="1" dirty="0" smtClean="0">
                <a:solidFill>
                  <a:srgbClr val="C00000"/>
                </a:solidFill>
              </a:rPr>
              <a:t>絲</a:t>
            </a:r>
            <a:endParaRPr lang="en-US" altLang="zh-TW" b="1" dirty="0" smtClean="0">
              <a:solidFill>
                <a:srgbClr val="C00000"/>
              </a:solidFill>
            </a:endParaRPr>
          </a:p>
          <a:p>
            <a:pPr>
              <a:buNone/>
            </a:pPr>
            <a:endParaRPr lang="en-US" altLang="zh-TW" b="1" dirty="0" smtClean="0"/>
          </a:p>
          <a:p>
            <a:pPr>
              <a:buNone/>
            </a:pPr>
            <a:endParaRPr lang="en-US" altLang="zh-TW" b="1" dirty="0" smtClean="0"/>
          </a:p>
        </p:txBody>
      </p:sp>
      <p:pic>
        <p:nvPicPr>
          <p:cNvPr id="1026" name="Picture 2" descr="C:\Users\蔡宗耀\Desktop\青皮 (2).jpg"/>
          <p:cNvPicPr>
            <a:picLocks noChangeAspect="1" noChangeArrowheads="1"/>
          </p:cNvPicPr>
          <p:nvPr/>
        </p:nvPicPr>
        <p:blipFill>
          <a:blip r:embed="rId3" cstate="print"/>
          <a:srcRect/>
          <a:stretch>
            <a:fillRect/>
          </a:stretch>
        </p:blipFill>
        <p:spPr bwMode="auto">
          <a:xfrm>
            <a:off x="6732240" y="4077072"/>
            <a:ext cx="1440160" cy="1080120"/>
          </a:xfrm>
          <a:prstGeom prst="rect">
            <a:avLst/>
          </a:prstGeom>
          <a:noFill/>
        </p:spPr>
      </p:pic>
      <p:pic>
        <p:nvPicPr>
          <p:cNvPr id="1027" name="Picture 3" descr="C:\Users\蔡宗耀\Desktop\阿仙藥(重甘蜜).jpg"/>
          <p:cNvPicPr>
            <a:picLocks noChangeAspect="1" noChangeArrowheads="1"/>
          </p:cNvPicPr>
          <p:nvPr/>
        </p:nvPicPr>
        <p:blipFill>
          <a:blip r:embed="rId4" cstate="print"/>
          <a:srcRect/>
          <a:stretch>
            <a:fillRect/>
          </a:stretch>
        </p:blipFill>
        <p:spPr bwMode="auto">
          <a:xfrm>
            <a:off x="4860032" y="4077072"/>
            <a:ext cx="1601550" cy="1201162"/>
          </a:xfrm>
          <a:prstGeom prst="rect">
            <a:avLst/>
          </a:prstGeom>
          <a:noFill/>
        </p:spPr>
      </p:pic>
      <p:pic>
        <p:nvPicPr>
          <p:cNvPr id="1028" name="Picture 4" descr="C:\Users\蔡宗耀\Desktop\川七-1.jpg"/>
          <p:cNvPicPr>
            <a:picLocks noChangeAspect="1" noChangeArrowheads="1"/>
          </p:cNvPicPr>
          <p:nvPr/>
        </p:nvPicPr>
        <p:blipFill>
          <a:blip r:embed="rId5" cstate="print"/>
          <a:srcRect/>
          <a:stretch>
            <a:fillRect/>
          </a:stretch>
        </p:blipFill>
        <p:spPr bwMode="auto">
          <a:xfrm>
            <a:off x="1067611" y="4077072"/>
            <a:ext cx="1632181" cy="1224136"/>
          </a:xfrm>
          <a:prstGeom prst="rect">
            <a:avLst/>
          </a:prstGeom>
          <a:noFill/>
        </p:spPr>
      </p:pic>
      <p:pic>
        <p:nvPicPr>
          <p:cNvPr id="2" name="Picture 2" descr="C:\Users\蔡宗耀\Pictures\北沙蔘.jpg"/>
          <p:cNvPicPr>
            <a:picLocks noChangeAspect="1" noChangeArrowheads="1"/>
          </p:cNvPicPr>
          <p:nvPr/>
        </p:nvPicPr>
        <p:blipFill>
          <a:blip r:embed="rId6" cstate="print"/>
          <a:srcRect/>
          <a:stretch>
            <a:fillRect/>
          </a:stretch>
        </p:blipFill>
        <p:spPr bwMode="auto">
          <a:xfrm>
            <a:off x="2867811" y="4077072"/>
            <a:ext cx="1632181" cy="12241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中醫藥委員會簡報範本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中醫藥委員會簡報範本2</Template>
  <TotalTime>421</TotalTime>
  <Words>2569</Words>
  <Application>Microsoft Office PowerPoint</Application>
  <PresentationFormat>如螢幕大小 (4:3)</PresentationFormat>
  <Paragraphs>261</Paragraphs>
  <Slides>28</Slides>
  <Notes>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28</vt:i4>
      </vt:variant>
    </vt:vector>
  </HeadingPairs>
  <TitlesOfParts>
    <vt:vector size="30" baseType="lpstr">
      <vt:lpstr>中醫藥委員會簡報範本2</vt:lpstr>
      <vt:lpstr>Image</vt:lpstr>
      <vt:lpstr>台中市藥師公會 用藥安全宣導 認識中藥</vt:lpstr>
      <vt:lpstr>大綱</vt:lpstr>
      <vt:lpstr>【藥】。治病艸。</vt:lpstr>
      <vt:lpstr>您看過西醫，或也許看過中醫。 或您不曾看過中醫，但您一定吃過中藥！</vt:lpstr>
      <vt:lpstr>中藥、生藥、青草藥定義</vt:lpstr>
      <vt:lpstr>認識中藥</vt:lpstr>
      <vt:lpstr>認識中藥</vt:lpstr>
      <vt:lpstr>炮製</vt:lpstr>
      <vt:lpstr>飲片</vt:lpstr>
      <vt:lpstr>  藥性—五氣—功效  </vt:lpstr>
      <vt:lpstr>藥性—五味—效用</vt:lpstr>
      <vt:lpstr> 藥物分類 </vt:lpstr>
      <vt:lpstr> 藥物分類 </vt:lpstr>
      <vt:lpstr>中藥配伍</vt:lpstr>
      <vt:lpstr>方劑</vt:lpstr>
      <vt:lpstr>方劑組成</vt:lpstr>
      <vt:lpstr>方劑配伍</vt:lpstr>
      <vt:lpstr>藥 與 毒</vt:lpstr>
      <vt:lpstr>禁忌方劑與飲食禁忌</vt:lpstr>
      <vt:lpstr>藥膳、藥膳，處處可見</vt:lpstr>
      <vt:lpstr>『藥膳』是食材結合中草藥烹(燉)煮，仍保有溫、熱、寒、涼、平的藥性。</vt:lpstr>
      <vt:lpstr>中醫藥正確用藥核心能力 </vt:lpstr>
      <vt:lpstr>PowerPoint 簡報</vt:lpstr>
      <vt:lpstr>PowerPoint 簡報</vt:lpstr>
      <vt:lpstr>PowerPoint 簡報</vt:lpstr>
      <vt:lpstr>PowerPoint 簡報</vt:lpstr>
      <vt:lpstr>中醫藥就醫用藥五原則</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蔡宗耀</dc:creator>
  <cp:lastModifiedBy>admin</cp:lastModifiedBy>
  <cp:revision>53</cp:revision>
  <dcterms:created xsi:type="dcterms:W3CDTF">2013-05-29T07:52:24Z</dcterms:created>
  <dcterms:modified xsi:type="dcterms:W3CDTF">2014-01-17T08:18:08Z</dcterms:modified>
</cp:coreProperties>
</file>